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91"/>
  </p:notesMasterIdLst>
  <p:sldIdLst>
    <p:sldId id="256" r:id="rId2"/>
    <p:sldId id="730" r:id="rId3"/>
    <p:sldId id="257" r:id="rId4"/>
    <p:sldId id="718" r:id="rId5"/>
    <p:sldId id="709" r:id="rId6"/>
    <p:sldId id="723" r:id="rId7"/>
    <p:sldId id="746" r:id="rId8"/>
    <p:sldId id="792" r:id="rId9"/>
    <p:sldId id="742" r:id="rId10"/>
    <p:sldId id="793" r:id="rId11"/>
    <p:sldId id="794" r:id="rId12"/>
    <p:sldId id="795" r:id="rId13"/>
    <p:sldId id="741" r:id="rId14"/>
    <p:sldId id="747" r:id="rId15"/>
    <p:sldId id="736" r:id="rId16"/>
    <p:sldId id="737" r:id="rId17"/>
    <p:sldId id="738" r:id="rId18"/>
    <p:sldId id="733" r:id="rId19"/>
    <p:sldId id="735" r:id="rId20"/>
    <p:sldId id="734" r:id="rId21"/>
    <p:sldId id="710" r:id="rId22"/>
    <p:sldId id="725" r:id="rId23"/>
    <p:sldId id="729" r:id="rId24"/>
    <p:sldId id="762" r:id="rId25"/>
    <p:sldId id="748" r:id="rId26"/>
    <p:sldId id="764" r:id="rId27"/>
    <p:sldId id="765" r:id="rId28"/>
    <p:sldId id="766" r:id="rId29"/>
    <p:sldId id="769" r:id="rId30"/>
    <p:sldId id="770" r:id="rId31"/>
    <p:sldId id="761" r:id="rId32"/>
    <p:sldId id="749" r:id="rId33"/>
    <p:sldId id="750" r:id="rId34"/>
    <p:sldId id="751" r:id="rId35"/>
    <p:sldId id="752" r:id="rId36"/>
    <p:sldId id="753" r:id="rId37"/>
    <p:sldId id="754" r:id="rId38"/>
    <p:sldId id="755" r:id="rId39"/>
    <p:sldId id="756" r:id="rId40"/>
    <p:sldId id="757" r:id="rId41"/>
    <p:sldId id="771" r:id="rId42"/>
    <p:sldId id="758" r:id="rId43"/>
    <p:sldId id="759" r:id="rId44"/>
    <p:sldId id="773" r:id="rId45"/>
    <p:sldId id="760" r:id="rId46"/>
    <p:sldId id="774" r:id="rId47"/>
    <p:sldId id="775" r:id="rId48"/>
    <p:sldId id="776" r:id="rId49"/>
    <p:sldId id="777" r:id="rId50"/>
    <p:sldId id="779" r:id="rId51"/>
    <p:sldId id="780" r:id="rId52"/>
    <p:sldId id="781" r:id="rId53"/>
    <p:sldId id="782" r:id="rId54"/>
    <p:sldId id="783" r:id="rId55"/>
    <p:sldId id="784" r:id="rId56"/>
    <p:sldId id="785" r:id="rId57"/>
    <p:sldId id="786" r:id="rId58"/>
    <p:sldId id="787" r:id="rId59"/>
    <p:sldId id="788" r:id="rId60"/>
    <p:sldId id="789" r:id="rId61"/>
    <p:sldId id="790" r:id="rId62"/>
    <p:sldId id="796" r:id="rId63"/>
    <p:sldId id="797" r:id="rId64"/>
    <p:sldId id="791" r:id="rId65"/>
    <p:sldId id="798" r:id="rId66"/>
    <p:sldId id="800" r:id="rId67"/>
    <p:sldId id="799" r:id="rId68"/>
    <p:sldId id="801" r:id="rId69"/>
    <p:sldId id="803" r:id="rId70"/>
    <p:sldId id="804" r:id="rId71"/>
    <p:sldId id="805" r:id="rId72"/>
    <p:sldId id="806" r:id="rId73"/>
    <p:sldId id="808" r:id="rId74"/>
    <p:sldId id="807" r:id="rId75"/>
    <p:sldId id="809" r:id="rId76"/>
    <p:sldId id="810" r:id="rId77"/>
    <p:sldId id="811" r:id="rId78"/>
    <p:sldId id="812" r:id="rId79"/>
    <p:sldId id="813" r:id="rId80"/>
    <p:sldId id="814" r:id="rId81"/>
    <p:sldId id="815" r:id="rId82"/>
    <p:sldId id="816" r:id="rId83"/>
    <p:sldId id="817" r:id="rId84"/>
    <p:sldId id="818" r:id="rId85"/>
    <p:sldId id="819" r:id="rId86"/>
    <p:sldId id="820" r:id="rId87"/>
    <p:sldId id="821" r:id="rId88"/>
    <p:sldId id="822" r:id="rId89"/>
    <p:sldId id="267" r:id="rId90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8" autoAdjust="0"/>
    <p:restoredTop sz="85111" autoAdjust="0"/>
  </p:normalViewPr>
  <p:slideViewPr>
    <p:cSldViewPr snapToGrid="0">
      <p:cViewPr>
        <p:scale>
          <a:sx n="75" d="100"/>
          <a:sy n="75" d="100"/>
        </p:scale>
        <p:origin x="888" y="31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ea typeface="Noto Sans KR" panose="020B0500000000000000" pitchFamily="34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ea typeface="Noto Sans KR" panose="020B0500000000000000" pitchFamily="34" charset="-127"/>
              </a:defRPr>
            </a:lvl1pPr>
          </a:lstStyle>
          <a:p>
            <a:pPr>
              <a:defRPr/>
            </a:pPr>
            <a:fld id="{299EF3C4-7456-46C9-B1E1-F6CD2FAF5F78}" type="datetime1">
              <a:rPr lang="ko-KR" altLang="en-US" smtClean="0"/>
              <a:pPr>
                <a:defRPr/>
              </a:pPr>
              <a:t>2021-12-08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ea typeface="Noto Sans KR" panose="020B0500000000000000" pitchFamily="34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ea typeface="Noto Sans KR" panose="020B0500000000000000" pitchFamily="34" charset="-127"/>
              </a:defRPr>
            </a:lvl1pPr>
          </a:lstStyle>
          <a:p>
            <a:pPr>
              <a:defRPr/>
            </a:pPr>
            <a:fld id="{62BD1DAE-37D9-46FC-80CF-9A9E21D940C6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ko-KR" altLang="en-US" smtClean="0"/>
              <a:pPr lvl="0"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475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5927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873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4334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1381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9685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9838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560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6217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3355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11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ko-KR" altLang="en-US" smtClean="0"/>
              <a:pPr lvl="0">
                <a:defRPr/>
              </a:pPr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116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22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217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77682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7027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4100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1607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8559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873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3160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1710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6502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8382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8723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20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13361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1332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547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6480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34413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08910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90060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4558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9387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54626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9153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85648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52863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397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0745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6665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0809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92209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6501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01687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19405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56578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12235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148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33642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80663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27662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83606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20134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82496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6332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7232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65365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69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80414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264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83850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24984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9662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61701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64385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96658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2800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30726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46823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79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92411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80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095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30791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81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23855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82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52099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83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51428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84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5040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85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16350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86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80930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87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96110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88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39572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ko-KR" altLang="en-US" smtClean="0"/>
              <a:pPr lvl="0">
                <a:defRPr/>
              </a:pPr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93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2BD1DAE-37D9-46FC-80CF-9A9E21D940C6}" type="slidenum">
              <a:rPr lang="en-US" altLang="en-US"/>
              <a:pPr lvl="0"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545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DE905-4050-44B2-BE95-86CE98223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3EF778-ADA8-4EB1-8A9F-D4E77E9F7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BCFEA-7293-4717-B216-1710F1BB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90C12-272F-45CC-B9FA-9D20B72E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854356-051D-498B-A28C-534DF45C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85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7F7BF-AB9F-4DA9-9212-A88EFFB4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FFDE47-0D01-46FC-9111-5FD4E992F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74B81-DD78-4DD0-870A-2C386E0C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43089-6963-440B-A896-48C83D8C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74923F-2022-4B9F-97C6-7E20437A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5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E05C7F-E60D-4EAF-AF40-1C4E81083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3B0D81-08E9-4BCC-9CB7-E4FFAB5FC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AB500-1897-4F36-B8A0-B5F4618C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535A3-1889-4CDD-91C4-61FF21EA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DCB8C-EE55-44EC-B7A6-CE9391E7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53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B9B50-A69E-4657-8910-4725ADBB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ADE1F-72B1-4571-BA3F-963D68E6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CA59EA-B030-4EE7-8D71-15DE456D5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172081-33B3-44C7-82BB-014D7B0B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A886F-8627-459A-ADA8-31F09A59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72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75357-B464-477C-8DC0-3DF8C330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404943-F66D-4760-BD3A-CA982FB54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71E0B-B39C-4310-95D5-9AF0BA4F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AD611E-B481-45EC-9E00-78A37A83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0E306-A12C-409C-BF06-902EDF0C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05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DDA18-E2AC-46AC-97E8-06F451A2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4DB16-F14C-4C4F-83C1-90B13B385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8935CE-CE25-4E17-A167-5579AF5D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2C24D1-E3A1-484A-BBB9-4004C46F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9B28C-DA5C-4E5F-9256-3C088CF8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E5145C-5A87-4E20-97EC-449AAEE9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44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5D335-A736-4D10-8A93-9836C7D3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2062B-5955-4302-9FA5-0C98DDE1B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C841BF-1C24-48E0-A66D-85E803C10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F282D1-0CFB-4009-B651-36320EF4A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4C2AA3-E810-43CE-BDEF-A0538303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4E5457-2ED2-44D2-8C6D-4966F30C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2ADB21-BDBC-468D-B433-CBB2E7DE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72268B-6905-47D5-B885-1ADEFB9A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41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6457C-03AD-44A7-92BE-0282886F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C5CCCD-E970-415F-8C0A-B8E4EC94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EE3111-A3BF-4336-BFA3-3FA893D42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B0D6C2-7FCC-4B6E-9B5C-E8751B9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75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49E9F2-48A4-4BBA-A816-50B3BE18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D01F43-773E-40B2-9A19-0950FC27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E9D093-886B-4FA0-BB07-656E115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945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2B955-F9A6-4CC3-8720-63C3A696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3EFD66-757F-4605-8BEC-69CCD99F7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6EF2C8-DFC8-4079-8B5B-ECF38F19E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1E1C1C-31C2-4E93-B6C5-567C7A32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7F807-021A-4CFB-9678-3CAC476E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C5A18C-08B7-44AA-9840-1EB7042E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36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28606-EFDD-473F-8671-406C8CFF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014EFE-9A0C-44C1-8DD4-BD5B78524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5B4941-19E2-47B2-8C73-F4C6036D7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7A37CF-1A05-4437-96AF-07A9E01D6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F5199-98AC-424A-8C85-285D33CC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AEC833-26E1-41A5-934A-84E4B2B1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94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829E41-6E17-4EC6-AABA-BA089A3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BCC8E-E6C3-444C-9295-FF8B969F4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2739E-AA21-46BD-8E30-50FE797DB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" panose="020B0500000000000000" pitchFamily="34" charset="-127"/>
              </a:defRPr>
            </a:lvl1pPr>
          </a:lstStyle>
          <a:p>
            <a:fld id="{899AD6C5-9371-4045-AC44-AD7CCC15DFF8}" type="datetimeFigureOut">
              <a:rPr lang="ko-KR" altLang="en-US" smtClean="0"/>
              <a:pPr/>
              <a:t>2021-12-08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1BA2DA-80A4-4656-A5F8-ACF497E40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672DF5-4692-4496-8C1D-3F2DE8F00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" panose="020B0500000000000000" pitchFamily="34" charset="-127"/>
              </a:defRPr>
            </a:lvl1pPr>
          </a:lstStyle>
          <a:p>
            <a:fld id="{1593C694-583F-4B83-8A6F-8B49D2BBD9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77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436563"/>
            <a:ext cx="9144000" cy="2387600"/>
          </a:xfrm>
        </p:spPr>
        <p:txBody>
          <a:bodyPr/>
          <a:lstStyle/>
          <a:p>
            <a:r>
              <a:rPr lang="en-US" altLang="ko-KR" dirty="0"/>
              <a:t>Big Data Analysis</a:t>
            </a:r>
            <a:br>
              <a:rPr lang="en-US" altLang="ko-KR" dirty="0"/>
            </a:br>
            <a:r>
              <a:rPr lang="en-US" altLang="ko-KR" dirty="0"/>
              <a:t>EOSP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7684" y="6199633"/>
            <a:ext cx="1596632" cy="405668"/>
          </a:xfrm>
          <a:prstGeom prst="rect">
            <a:avLst/>
          </a:prstGeom>
          <a:noFill/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0BCE7C-8B47-47A0-820D-3C638E4E5A72}"/>
              </a:ext>
            </a:extLst>
          </p:cNvPr>
          <p:cNvSpPr txBox="1">
            <a:spLocks/>
          </p:cNvSpPr>
          <p:nvPr/>
        </p:nvSpPr>
        <p:spPr>
          <a:xfrm>
            <a:off x="1524000" y="3796793"/>
            <a:ext cx="9144000" cy="2387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err="1">
                <a:ea typeface="Noto Sans KR" panose="020B0500000000000000" pitchFamily="34" charset="-127"/>
              </a:rPr>
              <a:t>Duksan</a:t>
            </a:r>
            <a:r>
              <a:rPr lang="en-US" altLang="ko-KR" sz="2400" dirty="0">
                <a:ea typeface="Noto Sans KR" panose="020B0500000000000000" pitchFamily="34" charset="-127"/>
              </a:rPr>
              <a:t> Ryu </a:t>
            </a:r>
            <a:r>
              <a:rPr lang="ko-KR" altLang="en-US" sz="2400" dirty="0">
                <a:ea typeface="Noto Sans KR" panose="020B0500000000000000" pitchFamily="34" charset="-127"/>
              </a:rPr>
              <a:t>교수님</a:t>
            </a:r>
            <a:endParaRPr lang="en-US" altLang="ko-KR" sz="2400" dirty="0">
              <a:ea typeface="Noto Sans KR" panose="020B0500000000000000" pitchFamily="34" charset="-127"/>
            </a:endParaRPr>
          </a:p>
          <a:p>
            <a:endParaRPr lang="en-US" altLang="ko-KR" sz="2400" dirty="0">
              <a:ea typeface="Noto Sans KR" panose="020B0500000000000000" pitchFamily="34" charset="-127"/>
            </a:endParaRPr>
          </a:p>
          <a:p>
            <a:r>
              <a:rPr lang="en-US" altLang="ko-KR" sz="2400" dirty="0">
                <a:ea typeface="Noto Sans KR" panose="020B0500000000000000" pitchFamily="34" charset="-127"/>
              </a:rPr>
              <a:t>1</a:t>
            </a:r>
            <a:r>
              <a:rPr lang="ko-KR" altLang="en-US" sz="2400" dirty="0">
                <a:ea typeface="Noto Sans KR" panose="020B0500000000000000" pitchFamily="34" charset="-127"/>
              </a:rPr>
              <a:t>조</a:t>
            </a:r>
            <a:endParaRPr lang="en-US" altLang="ko-KR" sz="2400" dirty="0">
              <a:ea typeface="Noto Sans KR" panose="020B0500000000000000" pitchFamily="34" charset="-127"/>
            </a:endParaRPr>
          </a:p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201513820 </a:t>
            </a:r>
            <a:r>
              <a:rPr lang="ko-KR" altLang="en-US" sz="2400" dirty="0">
                <a:ea typeface="Noto Sans KR" panose="020B0500000000000000" pitchFamily="34" charset="-127"/>
              </a:rPr>
              <a:t>김민규</a:t>
            </a:r>
            <a:endParaRPr lang="en-US" altLang="ko-KR" sz="2400" dirty="0">
              <a:ea typeface="Noto Sans KR" panose="020B0500000000000000" pitchFamily="34" charset="-127"/>
            </a:endParaRPr>
          </a:p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201513822 </a:t>
            </a:r>
            <a:r>
              <a:rPr lang="ko-KR" altLang="en-US" sz="2400" dirty="0">
                <a:ea typeface="Noto Sans KR" panose="020B0500000000000000" pitchFamily="34" charset="-127"/>
              </a:rPr>
              <a:t>김범수</a:t>
            </a:r>
            <a:endParaRPr lang="en-US" altLang="ko-KR" sz="2400" dirty="0">
              <a:ea typeface="Noto Sans KR" panose="020B0500000000000000" pitchFamily="34" charset="-127"/>
            </a:endParaRPr>
          </a:p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201310496 </a:t>
            </a:r>
            <a:r>
              <a:rPr lang="ko-KR" altLang="en-US" sz="2400" dirty="0">
                <a:ea typeface="Noto Sans KR" panose="020B0500000000000000" pitchFamily="34" charset="-127"/>
              </a:rPr>
              <a:t>김원배</a:t>
            </a:r>
            <a:endParaRPr lang="en-US" altLang="ko-KR" sz="2400" dirty="0">
              <a:ea typeface="Noto Sans KR" panose="020B0500000000000000" pitchFamily="34" charset="-127"/>
            </a:endParaRPr>
          </a:p>
          <a:p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201513861 </a:t>
            </a:r>
            <a:r>
              <a:rPr lang="ko-KR" altLang="en-US" sz="2400" dirty="0">
                <a:ea typeface="Noto Sans KR" panose="020B0500000000000000" pitchFamily="34" charset="-127"/>
              </a:rPr>
              <a:t>최종민</a:t>
            </a:r>
            <a:endParaRPr lang="en-US" altLang="ko-KR" sz="2400" dirty="0"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004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F7C473F-D5F7-4459-8EC9-087CA23ED189}"/>
              </a:ext>
            </a:extLst>
          </p:cNvPr>
          <p:cNvSpPr txBox="1"/>
          <p:nvPr/>
        </p:nvSpPr>
        <p:spPr>
          <a:xfrm>
            <a:off x="222893" y="845042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시장조사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4F2A3A-546F-48E9-951B-921D780A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61" y="2639642"/>
            <a:ext cx="4625188" cy="2430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BE8E4223-3C38-4251-B616-FE15E25455EE}"/>
              </a:ext>
            </a:extLst>
          </p:cNvPr>
          <p:cNvSpPr txBox="1"/>
          <p:nvPr/>
        </p:nvSpPr>
        <p:spPr>
          <a:xfrm>
            <a:off x="175840" y="5249039"/>
            <a:ext cx="5162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Sometrend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–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단어의 빈도수 카운트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lvl="0" algn="ctr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단어 감성분석만 진행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2562A6-30DC-44A8-A004-BBEE1C6AE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980" y="921136"/>
            <a:ext cx="3040099" cy="3981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C5B043-61A6-4134-A802-0667E9B9A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786" y="2394293"/>
            <a:ext cx="3867953" cy="34424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61A16E17-1ADB-4A6A-A673-89BFF0F0A633}"/>
              </a:ext>
            </a:extLst>
          </p:cNvPr>
          <p:cNvSpPr txBox="1"/>
          <p:nvPr/>
        </p:nvSpPr>
        <p:spPr>
          <a:xfrm>
            <a:off x="6418861" y="6024220"/>
            <a:ext cx="5162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noxinfluencer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–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구독자의 변화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전체 조회수의 변화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최근 조회수만 기록 되어있고 키워드별 예측은 없음</a:t>
            </a:r>
          </a:p>
        </p:txBody>
      </p:sp>
    </p:spTree>
    <p:extLst>
      <p:ext uri="{BB962C8B-B14F-4D97-AF65-F5344CB8AC3E}">
        <p14:creationId xmlns:p14="http://schemas.microsoft.com/office/powerpoint/2010/main" val="205958616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F7C473F-D5F7-4459-8EC9-087CA23ED189}"/>
              </a:ext>
            </a:extLst>
          </p:cNvPr>
          <p:cNvSpPr txBox="1"/>
          <p:nvPr/>
        </p:nvSpPr>
        <p:spPr>
          <a:xfrm>
            <a:off x="222893" y="845042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시장조사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BE8E4223-3C38-4251-B616-FE15E25455EE}"/>
              </a:ext>
            </a:extLst>
          </p:cNvPr>
          <p:cNvSpPr txBox="1"/>
          <p:nvPr/>
        </p:nvSpPr>
        <p:spPr>
          <a:xfrm>
            <a:off x="3514665" y="6125727"/>
            <a:ext cx="5162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socialerus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–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단어의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빈도별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워드클라우드와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영상의 평균 좋아요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조회수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댓글만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B71F6F-E208-4F6D-B2A0-EA2B2EF07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70" y="1511809"/>
            <a:ext cx="6938602" cy="3176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6E7A84-1D2E-4F69-83B6-A7275CAB8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784" y="2130768"/>
            <a:ext cx="6211167" cy="3686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793675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35" name="TextBox 15"/>
          <p:cNvSpPr txBox="1"/>
          <p:nvPr/>
        </p:nvSpPr>
        <p:spPr>
          <a:xfrm>
            <a:off x="15137454" y="5618371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유튜브 컨텐츠 분석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F7C473F-D5F7-4459-8EC9-087CA23ED189}"/>
              </a:ext>
            </a:extLst>
          </p:cNvPr>
          <p:cNvSpPr txBox="1"/>
          <p:nvPr/>
        </p:nvSpPr>
        <p:spPr>
          <a:xfrm>
            <a:off x="222893" y="845042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경쟁력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BE8E4223-3C38-4251-B616-FE15E25455EE}"/>
              </a:ext>
            </a:extLst>
          </p:cNvPr>
          <p:cNvSpPr txBox="1"/>
          <p:nvPr/>
        </p:nvSpPr>
        <p:spPr>
          <a:xfrm>
            <a:off x="2224690" y="5800991"/>
            <a:ext cx="7742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단어의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빈도별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가중치별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워드클라우드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키워드별 좋아요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조회수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댓글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싫어요 예측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키워드의 군집화를 통해  카테고리별 관계를 분석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9909C2C-1EBB-44AD-8ABC-67ADBC538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8" y="1710077"/>
            <a:ext cx="2524071" cy="1927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C4C318-20A5-4875-97A3-4E8CB0EE3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83" y="3131331"/>
            <a:ext cx="3573686" cy="1887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F0CA72-0C9A-4D4B-84BA-E2D79952F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286" y="1574858"/>
            <a:ext cx="2866535" cy="209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D1F9965-C043-4E93-845D-24A0BDE5E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978" y="2817315"/>
            <a:ext cx="4544434" cy="2201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501339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0153D7A1-B325-4302-88CA-A24B2D0E454C}"/>
              </a:ext>
            </a:extLst>
          </p:cNvPr>
          <p:cNvSpPr txBox="1"/>
          <p:nvPr/>
        </p:nvSpPr>
        <p:spPr>
          <a:xfrm>
            <a:off x="232230" y="857672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위험요소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0A291D-A2FD-4702-AFDD-2D373AD95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768" y="1537069"/>
            <a:ext cx="8316463" cy="45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51183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CEBE909-F472-4D75-97D8-962D02E9B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16908"/>
              </p:ext>
            </p:extLst>
          </p:nvPr>
        </p:nvGraphicFramePr>
        <p:xfrm>
          <a:off x="1917961" y="1537069"/>
          <a:ext cx="8630908" cy="4883500"/>
        </p:xfrm>
        <a:graphic>
          <a:graphicData uri="http://schemas.openxmlformats.org/drawingml/2006/table">
            <a:tbl>
              <a:tblPr/>
              <a:tblGrid>
                <a:gridCol w="900328">
                  <a:extLst>
                    <a:ext uri="{9D8B030D-6E8A-4147-A177-3AD203B41FA5}">
                      <a16:colId xmlns:a16="http://schemas.microsoft.com/office/drawing/2014/main" val="1599780505"/>
                    </a:ext>
                  </a:extLst>
                </a:gridCol>
                <a:gridCol w="6125593">
                  <a:extLst>
                    <a:ext uri="{9D8B030D-6E8A-4147-A177-3AD203B41FA5}">
                      <a16:colId xmlns:a16="http://schemas.microsoft.com/office/drawing/2014/main" val="821860150"/>
                    </a:ext>
                  </a:extLst>
                </a:gridCol>
                <a:gridCol w="1604987">
                  <a:extLst>
                    <a:ext uri="{9D8B030D-6E8A-4147-A177-3AD203B41FA5}">
                      <a16:colId xmlns:a16="http://schemas.microsoft.com/office/drawing/2014/main" val="2218856327"/>
                    </a:ext>
                  </a:extLst>
                </a:gridCol>
              </a:tblGrid>
              <a:tr h="26187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위험 범주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위험 요소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해결 방안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20204"/>
                  </a:ext>
                </a:extLst>
              </a:tr>
              <a:tr h="26187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비즈니스위험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수익성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새로운 비즈니스 모델 작성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894633"/>
                  </a:ext>
                </a:extLst>
              </a:tr>
              <a:tr h="773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지속적으로 이윤을 창출하기 위해 유사 프로그램과는 다른 차별화된 비즈니스 모델 구조가 없다면 영업에 대한 위험이 존재할 수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80490"/>
                  </a:ext>
                </a:extLst>
              </a:tr>
              <a:tr h="26187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기술적 위험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youtubeAPI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분석모델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모델링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기술 분석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프로토타이핑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벤치마킹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086972"/>
                  </a:ext>
                </a:extLst>
              </a:tr>
              <a:tr h="1001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youtubeAPI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분석보델은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팀원들의 경험이 부족한 영역으로 초기 기술 습득 시간이 많이 필요하기 때문에 프로젝트 진행 일정에 차질이 생길 수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또한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미지의 영역이기에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예측불가능한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위험이 존재한다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94041"/>
                  </a:ext>
                </a:extLst>
              </a:tr>
              <a:tr h="261872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프로젝트 위험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용어 정의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용어집 작성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143157"/>
                  </a:ext>
                </a:extLst>
              </a:tr>
              <a:tr h="773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프로젝트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진행간에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등장하는 정의하기 모호한 용어들이 존재하여 팀 내에서 단어들을 재정의할 필요가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재정의 되지 않는 용어들의 존재는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팀원간의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의사소통에 혼란을 야기할 수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427158"/>
                  </a:ext>
                </a:extLst>
              </a:tr>
              <a:tr h="2618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인력 분배</a:t>
                      </a: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진행 상황 추적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작업역량에대한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작업 배분</a:t>
                      </a:r>
                    </a:p>
                  </a:txBody>
                  <a:tcPr marL="53289" marR="53289" marT="53289" marB="53289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027096"/>
                  </a:ext>
                </a:extLst>
              </a:tr>
              <a:tr h="1001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팀의 규모가 작아 적절한 인력의 분배가 필요하다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팀원의 역량에 맞지 않는 작업량이 부과되어 프로젝트의 일정에 차질이 생길 수 있고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동시에 너무 많은 작업을 하게 되어 품질에 영향을 줄 수 있는 위험이 존재한다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53289" marR="53289" marT="53289" marB="53289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7277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5AB79028-A1DA-4ACF-86EA-E75E02740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775" y="1869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DBA4ED0A-9E27-4420-A784-34AB7147D560}"/>
              </a:ext>
            </a:extLst>
          </p:cNvPr>
          <p:cNvSpPr txBox="1"/>
          <p:nvPr/>
        </p:nvSpPr>
        <p:spPr>
          <a:xfrm>
            <a:off x="232230" y="857672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위험요소</a:t>
            </a:r>
          </a:p>
        </p:txBody>
      </p:sp>
    </p:spTree>
    <p:extLst>
      <p:ext uri="{BB962C8B-B14F-4D97-AF65-F5344CB8AC3E}">
        <p14:creationId xmlns:p14="http://schemas.microsoft.com/office/powerpoint/2010/main" val="3089300854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C30A6D5-7510-43CA-A2A8-7B28AAFFAB9B}"/>
              </a:ext>
            </a:extLst>
          </p:cNvPr>
          <p:cNvSpPr txBox="1"/>
          <p:nvPr/>
        </p:nvSpPr>
        <p:spPr>
          <a:xfrm>
            <a:off x="4415705" y="5910283"/>
            <a:ext cx="3360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산출물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 WBS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1906B-68FD-4FD7-BCEA-77A8095E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736" y="1283942"/>
            <a:ext cx="8566527" cy="42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3223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C30A6D5-7510-43CA-A2A8-7B28AAFFAB9B}"/>
              </a:ext>
            </a:extLst>
          </p:cNvPr>
          <p:cNvSpPr txBox="1"/>
          <p:nvPr/>
        </p:nvSpPr>
        <p:spPr>
          <a:xfrm>
            <a:off x="4415705" y="5910283"/>
            <a:ext cx="3360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산출물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간트차트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189B0C-A646-4DFE-8AF0-0563CC0B4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8" y="1454422"/>
            <a:ext cx="10871200" cy="39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53939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C30A6D5-7510-43CA-A2A8-7B28AAFFAB9B}"/>
              </a:ext>
            </a:extLst>
          </p:cNvPr>
          <p:cNvSpPr txBox="1"/>
          <p:nvPr/>
        </p:nvSpPr>
        <p:spPr>
          <a:xfrm>
            <a:off x="4415705" y="5910283"/>
            <a:ext cx="3360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산출물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프로젝트수행계획서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F856B6-DCDB-45DD-BC43-5D3EA985F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726" y="1080058"/>
            <a:ext cx="3220142" cy="4297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96B91D-D70C-4EE0-A2D5-CE11006DE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593" y="1080058"/>
            <a:ext cx="3038514" cy="429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412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0B2CF0-E5D9-43CE-BBE2-EF94FDCDA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748396"/>
            <a:ext cx="10261599" cy="5361207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F26D6806-B370-4403-8CA9-5F95E8FEA08C}"/>
              </a:ext>
            </a:extLst>
          </p:cNvPr>
          <p:cNvSpPr txBox="1"/>
          <p:nvPr/>
        </p:nvSpPr>
        <p:spPr>
          <a:xfrm>
            <a:off x="2624966" y="6283746"/>
            <a:ext cx="6942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협업도구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트렐로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657519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6752E4-37E1-44DA-B324-6D6D81E6E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614" y="798285"/>
            <a:ext cx="7844772" cy="5261429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B0BFAC40-74CC-48E5-8ED3-D5EFDAA4A374}"/>
              </a:ext>
            </a:extLst>
          </p:cNvPr>
          <p:cNvSpPr txBox="1"/>
          <p:nvPr/>
        </p:nvSpPr>
        <p:spPr>
          <a:xfrm>
            <a:off x="2624966" y="6283746"/>
            <a:ext cx="6942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회의진행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ZOOM/YOUTUBE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55760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60746"/>
            <a:ext cx="12192000" cy="636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09618" y="57150"/>
            <a:ext cx="1596632" cy="405668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738038" y="1498515"/>
            <a:ext cx="6238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팀원소개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4E707275-A425-4E44-A8B8-630183265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51" r="7652"/>
          <a:stretch/>
        </p:blipFill>
        <p:spPr>
          <a:xfrm>
            <a:off x="908239" y="2216803"/>
            <a:ext cx="1893344" cy="24243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90C5F36-99C0-47BA-9AF4-6B7D688F4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822" y="2232249"/>
            <a:ext cx="1795127" cy="239350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7B01EF7-6905-463D-82F8-81FFC1A95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0415" y="2210985"/>
            <a:ext cx="1893344" cy="243603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_x407777400">
            <a:extLst>
              <a:ext uri="{FF2B5EF4-FFF2-40B4-BE49-F238E27FC236}">
                <a16:creationId xmlns:a16="http://schemas.microsoft.com/office/drawing/2014/main" id="{EB6DD66B-B8F3-48BB-9348-3A3F3B931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188" y="2205926"/>
            <a:ext cx="2068988" cy="244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E2F189E9-0450-4D35-BCB5-E2B0CF6E2651}"/>
              </a:ext>
            </a:extLst>
          </p:cNvPr>
          <p:cNvSpPr txBox="1"/>
          <p:nvPr/>
        </p:nvSpPr>
        <p:spPr>
          <a:xfrm>
            <a:off x="71174" y="4983359"/>
            <a:ext cx="3567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201513820</a:t>
            </a:r>
          </a:p>
          <a:p>
            <a:pPr lvl="0" algn="ctr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팀장 김민규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9F36FBB2-2F97-4A70-A0E0-196159921EFA}"/>
              </a:ext>
            </a:extLst>
          </p:cNvPr>
          <p:cNvSpPr txBox="1"/>
          <p:nvPr/>
        </p:nvSpPr>
        <p:spPr>
          <a:xfrm>
            <a:off x="2835666" y="4983359"/>
            <a:ext cx="3567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201513822</a:t>
            </a:r>
          </a:p>
          <a:p>
            <a:pPr lvl="0" algn="ctr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김범수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4F92893A-74F8-4C72-8E7F-991A7944362D}"/>
              </a:ext>
            </a:extLst>
          </p:cNvPr>
          <p:cNvSpPr txBox="1"/>
          <p:nvPr/>
        </p:nvSpPr>
        <p:spPr>
          <a:xfrm>
            <a:off x="5663945" y="4983359"/>
            <a:ext cx="3567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201310496</a:t>
            </a:r>
          </a:p>
          <a:p>
            <a:pPr lvl="0" algn="ctr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김원배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60312A3-7870-4255-BCDB-6AE236CF26A1}"/>
              </a:ext>
            </a:extLst>
          </p:cNvPr>
          <p:cNvSpPr txBox="1"/>
          <p:nvPr/>
        </p:nvSpPr>
        <p:spPr>
          <a:xfrm>
            <a:off x="8525881" y="4983359"/>
            <a:ext cx="3567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201513861</a:t>
            </a:r>
          </a:p>
          <a:p>
            <a:pPr lvl="0" algn="ctr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최종민</a:t>
            </a:r>
          </a:p>
        </p:txBody>
      </p:sp>
    </p:spTree>
    <p:extLst>
      <p:ext uri="{BB962C8B-B14F-4D97-AF65-F5344CB8AC3E}">
        <p14:creationId xmlns:p14="http://schemas.microsoft.com/office/powerpoint/2010/main" val="37879153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96FC83-3C3D-4FF9-8FA1-6FD5BE6C3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1"/>
          <a:stretch/>
        </p:blipFill>
        <p:spPr>
          <a:xfrm>
            <a:off x="1229970" y="775534"/>
            <a:ext cx="9732060" cy="5280286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FC30A6D5-7510-43CA-A2A8-7B28AAFFAB9B}"/>
              </a:ext>
            </a:extLst>
          </p:cNvPr>
          <p:cNvSpPr txBox="1"/>
          <p:nvPr/>
        </p:nvSpPr>
        <p:spPr>
          <a:xfrm>
            <a:off x="2784623" y="6283747"/>
            <a:ext cx="6942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문서관리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구글드라이브</a:t>
            </a:r>
          </a:p>
        </p:txBody>
      </p:sp>
    </p:spTree>
    <p:extLst>
      <p:ext uri="{BB962C8B-B14F-4D97-AF65-F5344CB8AC3E}">
        <p14:creationId xmlns:p14="http://schemas.microsoft.com/office/powerpoint/2010/main" val="94775371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58638" y="941610"/>
            <a:ext cx="6274723" cy="4196447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9AB22E0D-6FD7-428E-BCCC-743ABB1013BF}"/>
              </a:ext>
            </a:extLst>
          </p:cNvPr>
          <p:cNvSpPr txBox="1"/>
          <p:nvPr/>
        </p:nvSpPr>
        <p:spPr>
          <a:xfrm>
            <a:off x="2624967" y="5511347"/>
            <a:ext cx="69420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많은 </a:t>
            </a:r>
            <a:r>
              <a:rPr lang="ko-KR" altLang="en-US" sz="24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유튜버들이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더 많은 수익과</a:t>
            </a: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인기를 위해</a:t>
            </a: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수많은 컨텐츠를 생산해내고 있고</a:t>
            </a: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더 많은 인기를 얻기 위해서는 유행에 민감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해야 함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D6E26E-DA25-4F53-A418-5FBF80F35E5B}"/>
              </a:ext>
            </a:extLst>
          </p:cNvPr>
          <p:cNvCxnSpPr>
            <a:cxnSpLocks/>
          </p:cNvCxnSpPr>
          <p:nvPr/>
        </p:nvCxnSpPr>
        <p:spPr>
          <a:xfrm>
            <a:off x="-348343" y="3584699"/>
            <a:ext cx="194541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302BE1-6ED5-4A11-8591-8995F081B77D}"/>
              </a:ext>
            </a:extLst>
          </p:cNvPr>
          <p:cNvCxnSpPr>
            <a:cxnSpLocks/>
          </p:cNvCxnSpPr>
          <p:nvPr/>
        </p:nvCxnSpPr>
        <p:spPr>
          <a:xfrm>
            <a:off x="12301066" y="4320774"/>
            <a:ext cx="137677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3CD2DB-CE01-4579-B24D-9D2982DD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90" y="1048290"/>
            <a:ext cx="4133585" cy="23439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BEDDE6-16E6-4064-AFA0-D92C9D0A7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064" y="1532001"/>
            <a:ext cx="3973350" cy="34222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71D317-B350-46D5-BC63-B2149C5C5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751" y="2502276"/>
            <a:ext cx="3491721" cy="3005439"/>
          </a:xfrm>
          <a:prstGeom prst="rect">
            <a:avLst/>
          </a:prstGeom>
        </p:spPr>
      </p:pic>
      <p:sp>
        <p:nvSpPr>
          <p:cNvPr id="27" name="TextBox 15">
            <a:extLst>
              <a:ext uri="{FF2B5EF4-FFF2-40B4-BE49-F238E27FC236}">
                <a16:creationId xmlns:a16="http://schemas.microsoft.com/office/drawing/2014/main" id="{6392C250-B4A6-4670-AFB4-59E28A203EC3}"/>
              </a:ext>
            </a:extLst>
          </p:cNvPr>
          <p:cNvSpPr txBox="1"/>
          <p:nvPr/>
        </p:nvSpPr>
        <p:spPr>
          <a:xfrm>
            <a:off x="2624967" y="5859692"/>
            <a:ext cx="6942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카테고리별로 유행하는 주제에 대해서 수많은 컨텐츠들이 생산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조회수가 높고 반응도 좋음</a:t>
            </a:r>
          </a:p>
        </p:txBody>
      </p:sp>
    </p:spTree>
    <p:extLst>
      <p:ext uri="{BB962C8B-B14F-4D97-AF65-F5344CB8AC3E}">
        <p14:creationId xmlns:p14="http://schemas.microsoft.com/office/powerpoint/2010/main" val="62725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691" y="1107961"/>
            <a:ext cx="7157889" cy="2511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90FC3C-A63F-4E3D-9B9A-210E5AF128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88862" y="3790950"/>
            <a:ext cx="2216098" cy="30278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56D356-AC14-41A3-BB50-E6733947E1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07647" y="2867527"/>
            <a:ext cx="1442396" cy="4701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7BA8EB-A2FC-472C-A268-53A8ED9B62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59427" y="3632859"/>
            <a:ext cx="1442395" cy="5179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FEDDA2-15D7-4F05-B0BE-623ACFB75C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999091" y="5480789"/>
            <a:ext cx="1338796" cy="581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9071BE-B2C8-4ADA-BA4D-78FFE0860F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335758" y="4545419"/>
            <a:ext cx="1147541" cy="541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DA7AFB-D681-4C0E-874D-21CA5B802FA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576497" y="3181895"/>
            <a:ext cx="1067851" cy="597677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F0630055-C635-44F2-8FFE-17C1D60C1DF4}"/>
              </a:ext>
            </a:extLst>
          </p:cNvPr>
          <p:cNvSpPr txBox="1"/>
          <p:nvPr/>
        </p:nvSpPr>
        <p:spPr>
          <a:xfrm>
            <a:off x="468184" y="5087313"/>
            <a:ext cx="75286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최신 유행하는 컨텐츠들의 키워드 추출</a:t>
            </a:r>
            <a:endParaRPr lang="en-US" altLang="ko-KR" sz="2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키워드별 속성 분석</a:t>
            </a:r>
            <a:endParaRPr lang="en-US" altLang="ko-KR" sz="2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좋아요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싫어요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댓글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구독</a:t>
            </a:r>
            <a:r>
              <a:rPr lang="en-US" altLang="ko-KR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가중치 부여</a:t>
            </a:r>
          </a:p>
        </p:txBody>
      </p:sp>
    </p:spTree>
    <p:extLst>
      <p:ext uri="{BB962C8B-B14F-4D97-AF65-F5344CB8AC3E}">
        <p14:creationId xmlns:p14="http://schemas.microsoft.com/office/powerpoint/2010/main" val="237144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52A409-7EF7-4298-B3E0-AE8C575E9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441"/>
            <a:ext cx="12192000" cy="6361559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8A1DC3D1-D225-4E76-AF2F-D88D467F6CC1}"/>
              </a:ext>
            </a:extLst>
          </p:cNvPr>
          <p:cNvSpPr txBox="1"/>
          <p:nvPr/>
        </p:nvSpPr>
        <p:spPr>
          <a:xfrm>
            <a:off x="-531471" y="873729"/>
            <a:ext cx="63664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유튜브에서 </a:t>
            </a:r>
            <a:endParaRPr lang="en-US" altLang="ko-KR" sz="2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인기동영상에 오르는 </a:t>
            </a:r>
            <a:endParaRPr lang="en-US" altLang="ko-KR" sz="3600" dirty="0">
              <a:solidFill>
                <a:schemeClr val="accent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기준에 대한 분석</a:t>
            </a:r>
          </a:p>
        </p:txBody>
      </p:sp>
    </p:spTree>
    <p:extLst>
      <p:ext uri="{BB962C8B-B14F-4D97-AF65-F5344CB8AC3E}">
        <p14:creationId xmlns:p14="http://schemas.microsoft.com/office/powerpoint/2010/main" val="1657897823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B9F6E7-35DA-4502-9C0E-9A5440F76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48" y="1582138"/>
            <a:ext cx="5962903" cy="36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3101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84D54D-F7DA-4E37-9F35-FC1D865BA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82" y="5411933"/>
            <a:ext cx="901268" cy="8626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557A56-DC5A-4438-853B-2C284607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992" y="5418343"/>
            <a:ext cx="824016" cy="8787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B9F6E7-35DA-4502-9C0E-9A5440F76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835" y="1078930"/>
            <a:ext cx="5893510" cy="36507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758561-3A9B-42EA-BB02-416D8AC3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390" y="5397231"/>
            <a:ext cx="901268" cy="92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9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84D54D-F7DA-4E37-9F35-FC1D865BA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045" y="4976494"/>
            <a:ext cx="1811142" cy="17335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557A56-DC5A-4438-853B-2C284607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841" y="5634662"/>
            <a:ext cx="418318" cy="4460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B9F6E7-35DA-4502-9C0E-9A5440F76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835" y="1078930"/>
            <a:ext cx="5893510" cy="36507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758561-3A9B-42EA-BB02-416D8AC3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453" y="4932354"/>
            <a:ext cx="1811142" cy="18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2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84D54D-F7DA-4E37-9F35-FC1D865BA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65" y="4963240"/>
            <a:ext cx="1811142" cy="17335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557A56-DC5A-4438-853B-2C284607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161" y="5621408"/>
            <a:ext cx="418318" cy="4460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B9F6E7-35DA-4502-9C0E-9A5440F76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55" y="1065676"/>
            <a:ext cx="5893510" cy="36507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758561-3A9B-42EA-BB02-416D8AC3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4773" y="4919100"/>
            <a:ext cx="1811142" cy="1850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B67A70-FD70-4A6C-8AEA-560C05335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209" y="3043590"/>
            <a:ext cx="4389120" cy="2135858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4E14EFA7-7752-4F2C-A0B4-0C71CC4D8A69}"/>
              </a:ext>
            </a:extLst>
          </p:cNvPr>
          <p:cNvSpPr txBox="1"/>
          <p:nvPr/>
        </p:nvSpPr>
        <p:spPr>
          <a:xfrm>
            <a:off x="6500538" y="2366370"/>
            <a:ext cx="6366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인기동영상 등극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B2DB717D-ED91-4C61-9E8E-D2C60663EA26}"/>
              </a:ext>
            </a:extLst>
          </p:cNvPr>
          <p:cNvSpPr txBox="1"/>
          <p:nvPr/>
        </p:nvSpPr>
        <p:spPr>
          <a:xfrm>
            <a:off x="12500353" y="2048984"/>
            <a:ext cx="6366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폭발적인 조회수 증가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A319F3-FE74-49A9-9255-AFD6AB249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9946" y="2617924"/>
            <a:ext cx="4738608" cy="25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8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84D54D-F7DA-4E37-9F35-FC1D865BA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87315" y="4963240"/>
            <a:ext cx="1811142" cy="17335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3557A56-DC5A-4438-853B-2C284607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70519" y="5621408"/>
            <a:ext cx="418318" cy="4460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B9F6E7-35DA-4502-9C0E-9A5440F76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46525" y="1065676"/>
            <a:ext cx="5893510" cy="365073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758561-3A9B-42EA-BB02-416D8AC3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78907" y="4919100"/>
            <a:ext cx="1811142" cy="1850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B67A70-FD70-4A6C-8AEA-560C05335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29" y="3043590"/>
            <a:ext cx="4389120" cy="2135858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4E14EFA7-7752-4F2C-A0B4-0C71CC4D8A69}"/>
              </a:ext>
            </a:extLst>
          </p:cNvPr>
          <p:cNvSpPr txBox="1"/>
          <p:nvPr/>
        </p:nvSpPr>
        <p:spPr>
          <a:xfrm>
            <a:off x="-83142" y="2274930"/>
            <a:ext cx="6366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인기동영상 등극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DECEDB13-6FCC-42C9-83AA-A7829A67FFA1}"/>
              </a:ext>
            </a:extLst>
          </p:cNvPr>
          <p:cNvSpPr txBox="1"/>
          <p:nvPr/>
        </p:nvSpPr>
        <p:spPr>
          <a:xfrm>
            <a:off x="6130033" y="1957544"/>
            <a:ext cx="6366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폭발적인 조회수 증가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098C50-C579-48A6-BEDE-1BE932F77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626" y="2617924"/>
            <a:ext cx="4738608" cy="25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9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60746"/>
            <a:ext cx="12192000" cy="636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09618" y="57150"/>
            <a:ext cx="1596632" cy="40566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858297" y="1863438"/>
            <a:ext cx="2251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a옛날사진관2"/>
                <a:ea typeface="a옛날사진관2"/>
              </a:rPr>
              <a:t>개요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71948" y="2094271"/>
            <a:ext cx="12290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681317" y="2035276"/>
            <a:ext cx="98322" cy="1179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713172" y="2094268"/>
            <a:ext cx="12290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3750" y="1863438"/>
            <a:ext cx="62385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브레인스토밍</a:t>
            </a:r>
          </a:p>
          <a:p>
            <a:pPr lvl="0">
              <a:defRPr/>
            </a:pP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defRPr/>
            </a:pP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아이디어 선정</a:t>
            </a:r>
          </a:p>
          <a:p>
            <a:pPr lvl="0">
              <a:defRPr/>
            </a:pP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3.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프로젝트 개요</a:t>
            </a: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4.</a:t>
            </a:r>
            <a:r>
              <a:rPr lang="ko-KR" altLang="en-US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진행 현황</a:t>
            </a: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endParaRPr lang="en-US" altLang="ko-KR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5. 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3BE791-5B22-4FC8-952C-5ADF874CC848}"/>
              </a:ext>
            </a:extLst>
          </p:cNvPr>
          <p:cNvGrpSpPr/>
          <p:nvPr/>
        </p:nvGrpSpPr>
        <p:grpSpPr>
          <a:xfrm>
            <a:off x="1392523" y="1747585"/>
            <a:ext cx="9406954" cy="3362830"/>
            <a:chOff x="1770241" y="1747585"/>
            <a:chExt cx="9406954" cy="33628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E5EA58A-8A71-4D7C-B33D-3BC9E2CE0F30}"/>
                </a:ext>
              </a:extLst>
            </p:cNvPr>
            <p:cNvGrpSpPr/>
            <p:nvPr/>
          </p:nvGrpSpPr>
          <p:grpSpPr>
            <a:xfrm>
              <a:off x="5750427" y="1747585"/>
              <a:ext cx="2006700" cy="3362830"/>
              <a:chOff x="5818767" y="1501725"/>
              <a:chExt cx="2790825" cy="4233041"/>
            </a:xfrm>
          </p:grpSpPr>
          <p:pic>
            <p:nvPicPr>
              <p:cNvPr id="2050" name="Picture 2" descr="크롤링을 위한 셀레니움(Selenium) - 셀레니움의 이해와 설치편">
                <a:extLst>
                  <a:ext uri="{FF2B5EF4-FFF2-40B4-BE49-F238E27FC236}">
                    <a16:creationId xmlns:a16="http://schemas.microsoft.com/office/drawing/2014/main" id="{CF6C941A-93C4-4D8C-B932-6C36FD1BA0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8767" y="4191716"/>
                <a:ext cx="2790825" cy="1543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62F5AE78-6876-4454-881C-99D36B396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2618" y="1501725"/>
                <a:ext cx="2143125" cy="214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C1A7FF-4CEB-41DF-89A3-8C6C8A3E1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0241" y="2176970"/>
              <a:ext cx="2536852" cy="2504060"/>
            </a:xfrm>
            <a:prstGeom prst="rect">
              <a:avLst/>
            </a:prstGeom>
          </p:spPr>
        </p:pic>
        <p:pic>
          <p:nvPicPr>
            <p:cNvPr id="2054" name="Picture 6" descr="Csv - 무료 상호 작용개 아이콘">
              <a:extLst>
                <a:ext uri="{FF2B5EF4-FFF2-40B4-BE49-F238E27FC236}">
                  <a16:creationId xmlns:a16="http://schemas.microsoft.com/office/drawing/2014/main" id="{B3E99BB1-221F-4CFE-83D8-3AAD73445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3995" y="2697327"/>
              <a:ext cx="2013200" cy="1702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3955039-3A6A-4676-9808-F1C6611C2D89}"/>
                </a:ext>
              </a:extLst>
            </p:cNvPr>
            <p:cNvSpPr/>
            <p:nvPr/>
          </p:nvSpPr>
          <p:spPr>
            <a:xfrm>
              <a:off x="4607297" y="3334290"/>
              <a:ext cx="912811" cy="428625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lt1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Noto Sans KR" panose="020B0500000000000000" pitchFamily="34" charset="-127"/>
              </a:endParaRP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E4954584-DE78-4C50-BD5A-13F5CCACDFAD}"/>
                </a:ext>
              </a:extLst>
            </p:cNvPr>
            <p:cNvSpPr/>
            <p:nvPr/>
          </p:nvSpPr>
          <p:spPr>
            <a:xfrm>
              <a:off x="8124676" y="3334290"/>
              <a:ext cx="912811" cy="428625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lt1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Noto Sans KR" panose="020B0500000000000000" pitchFamily="34" charset="-127"/>
              </a:endParaRPr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78E053F5-1E77-40C1-BF25-ED8117158DB8}"/>
              </a:ext>
            </a:extLst>
          </p:cNvPr>
          <p:cNvSpPr txBox="1"/>
          <p:nvPr/>
        </p:nvSpPr>
        <p:spPr>
          <a:xfrm>
            <a:off x="2912769" y="5628437"/>
            <a:ext cx="6366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인기동영상 </a:t>
            </a:r>
            <a:r>
              <a:rPr lang="ko-KR" altLang="en-US" sz="28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크롤링</a:t>
            </a:r>
            <a:endParaRPr lang="en-US" altLang="ko-KR" sz="2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40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E24285-8112-4508-A227-CFF0F16E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4" y="1623262"/>
            <a:ext cx="5301019" cy="3392084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9E2C37D7-FF08-4F50-9AB8-B252C04CD84F}"/>
              </a:ext>
            </a:extLst>
          </p:cNvPr>
          <p:cNvSpPr txBox="1"/>
          <p:nvPr/>
        </p:nvSpPr>
        <p:spPr>
          <a:xfrm>
            <a:off x="1355138" y="5234738"/>
            <a:ext cx="3734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크롤링한 데이터 파일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16C60B-0D22-4AD7-B972-6CCB5DE2C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745" y="1711996"/>
            <a:ext cx="4749951" cy="3303350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CC797858-670F-438A-8E54-6DE9F74F4253}"/>
              </a:ext>
            </a:extLst>
          </p:cNvPr>
          <p:cNvSpPr txBox="1"/>
          <p:nvPr/>
        </p:nvSpPr>
        <p:spPr>
          <a:xfrm>
            <a:off x="7199345" y="5234738"/>
            <a:ext cx="3734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파일 불러오기</a:t>
            </a:r>
          </a:p>
        </p:txBody>
      </p:sp>
    </p:spTree>
    <p:extLst>
      <p:ext uri="{BB962C8B-B14F-4D97-AF65-F5344CB8AC3E}">
        <p14:creationId xmlns:p14="http://schemas.microsoft.com/office/powerpoint/2010/main" val="3112978693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DE0D9A-CA6A-4C10-A7B4-CF26EE2E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223" y="672961"/>
            <a:ext cx="5271554" cy="57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83265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21977D-C40E-4F18-8E99-E175BD08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63" y="672961"/>
            <a:ext cx="5271554" cy="577360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AB7EF6C-771F-4B09-9B80-DC38346551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13263 w 12192000"/>
              <a:gd name="connsiteY0" fmla="*/ 672961 h 6858000"/>
              <a:gd name="connsiteX1" fmla="*/ 1113263 w 12192000"/>
              <a:gd name="connsiteY1" fmla="*/ 1417320 h 6858000"/>
              <a:gd name="connsiteX2" fmla="*/ 6384817 w 12192000"/>
              <a:gd name="connsiteY2" fmla="*/ 1417320 h 6858000"/>
              <a:gd name="connsiteX3" fmla="*/ 6384817 w 12192000"/>
              <a:gd name="connsiteY3" fmla="*/ 67296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13263" y="672961"/>
                </a:moveTo>
                <a:lnTo>
                  <a:pt x="1113263" y="1417320"/>
                </a:lnTo>
                <a:lnTo>
                  <a:pt x="6384817" y="1417320"/>
                </a:lnTo>
                <a:lnTo>
                  <a:pt x="6384817" y="6729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alpha val="6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CEDFC526-614B-401D-997A-90A91970B2A5}"/>
              </a:ext>
            </a:extLst>
          </p:cNvPr>
          <p:cNvSpPr txBox="1"/>
          <p:nvPr/>
        </p:nvSpPr>
        <p:spPr>
          <a:xfrm>
            <a:off x="6919902" y="1085995"/>
            <a:ext cx="473701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유튜브의 조회수가 </a:t>
            </a:r>
            <a:r>
              <a:rPr lang="ko-KR" altLang="en-US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좋아요랑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관련이 있는지 확인하기 위해서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종속변수에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views</a:t>
            </a: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독립변수에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likes</a:t>
            </a:r>
          </a:p>
          <a:p>
            <a:pPr lvl="0" algn="ctr">
              <a:defRPr/>
            </a:pP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입력해주고 단순회귀분석 실행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02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5B262B-B853-47AF-8678-C31CEDCC1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63" y="672961"/>
            <a:ext cx="5271554" cy="577360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DE0D9B0-4885-4A23-948B-8F4B3A27E3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301050 w 12192000"/>
              <a:gd name="connsiteY0" fmla="*/ 1815961 h 6858000"/>
              <a:gd name="connsiteX1" fmla="*/ 4301050 w 12192000"/>
              <a:gd name="connsiteY1" fmla="*/ 2346960 h 6858000"/>
              <a:gd name="connsiteX2" fmla="*/ 5989320 w 12192000"/>
              <a:gd name="connsiteY2" fmla="*/ 2346960 h 6858000"/>
              <a:gd name="connsiteX3" fmla="*/ 5989320 w 12192000"/>
              <a:gd name="connsiteY3" fmla="*/ 181596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301050" y="1815961"/>
                </a:moveTo>
                <a:lnTo>
                  <a:pt x="4301050" y="2346960"/>
                </a:lnTo>
                <a:lnTo>
                  <a:pt x="5989320" y="2346960"/>
                </a:lnTo>
                <a:lnTo>
                  <a:pt x="5989320" y="18159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alpha val="6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C92405A0-2D6A-4CAF-8C82-80F6CCAAE015}"/>
              </a:ext>
            </a:extLst>
          </p:cNvPr>
          <p:cNvSpPr txBox="1"/>
          <p:nvPr/>
        </p:nvSpPr>
        <p:spPr>
          <a:xfrm>
            <a:off x="6936827" y="1666944"/>
            <a:ext cx="49808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R-squared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값은 회귀모형의 설명력을 나타내며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88.3%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의 설명력을 가진다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431845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F7346-72E5-4704-8B4A-911E0DE25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63" y="672961"/>
            <a:ext cx="5271554" cy="577360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F77218E-3A3A-46A7-AF5B-76F763B441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530194 w 12192000"/>
              <a:gd name="connsiteY0" fmla="*/ 4406761 h 6858000"/>
              <a:gd name="connsiteX1" fmla="*/ 4530194 w 12192000"/>
              <a:gd name="connsiteY1" fmla="*/ 5151120 h 6858000"/>
              <a:gd name="connsiteX2" fmla="*/ 4922520 w 12192000"/>
              <a:gd name="connsiteY2" fmla="*/ 5151120 h 6858000"/>
              <a:gd name="connsiteX3" fmla="*/ 4922520 w 12192000"/>
              <a:gd name="connsiteY3" fmla="*/ 440676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530194" y="4406761"/>
                </a:moveTo>
                <a:lnTo>
                  <a:pt x="4530194" y="5151120"/>
                </a:lnTo>
                <a:lnTo>
                  <a:pt x="4922520" y="5151120"/>
                </a:lnTo>
                <a:lnTo>
                  <a:pt x="4922520" y="440676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  <a:alpha val="6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8169F150-52D9-4888-8267-38A7EA2D2138}"/>
              </a:ext>
            </a:extLst>
          </p:cNvPr>
          <p:cNvSpPr txBox="1"/>
          <p:nvPr/>
        </p:nvSpPr>
        <p:spPr>
          <a:xfrm>
            <a:off x="6936827" y="3779520"/>
            <a:ext cx="47370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유의확률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P&gt;|t| 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0.005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이하일 경우 통계적으로 유의한 모형임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해당 값은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0.005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이하 이므로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통계적으로 유의하다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894930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4C9653-1406-47EC-BBC4-5899C2E1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303" y="744677"/>
            <a:ext cx="3342798" cy="3661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E0DF0C-5888-45B7-9124-7FA134809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893" y="1132118"/>
            <a:ext cx="3724196" cy="39864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9DE319-3360-47D2-9F1B-FB92E737B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640" y="1461959"/>
            <a:ext cx="3731057" cy="4077513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472243CB-E031-4812-BFAB-1EE0A06B605C}"/>
              </a:ext>
            </a:extLst>
          </p:cNvPr>
          <p:cNvSpPr txBox="1"/>
          <p:nvPr/>
        </p:nvSpPr>
        <p:spPr>
          <a:xfrm>
            <a:off x="2874526" y="605670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같은 방식으로 조회수와 좋아요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싫어요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댓글간의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관계 확인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3AAED6-0287-4230-9B5C-96A58EF9B7E5}"/>
              </a:ext>
            </a:extLst>
          </p:cNvPr>
          <p:cNvSpPr/>
          <p:nvPr/>
        </p:nvSpPr>
        <p:spPr>
          <a:xfrm>
            <a:off x="1814302" y="744677"/>
            <a:ext cx="3256461" cy="387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5B903B-5161-42B7-9054-A7CF2CC1F9AF}"/>
              </a:ext>
            </a:extLst>
          </p:cNvPr>
          <p:cNvSpPr/>
          <p:nvPr/>
        </p:nvSpPr>
        <p:spPr>
          <a:xfrm>
            <a:off x="4312628" y="1135731"/>
            <a:ext cx="3256461" cy="387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D149A9-5009-4577-B988-4803DD2CDAAD}"/>
              </a:ext>
            </a:extLst>
          </p:cNvPr>
          <p:cNvSpPr/>
          <p:nvPr/>
        </p:nvSpPr>
        <p:spPr>
          <a:xfrm>
            <a:off x="7087623" y="1523172"/>
            <a:ext cx="3256461" cy="3874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73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E74D2123-A445-4087-AF53-37D4E703B138}"/>
              </a:ext>
            </a:extLst>
          </p:cNvPr>
          <p:cNvSpPr txBox="1"/>
          <p:nvPr/>
        </p:nvSpPr>
        <p:spPr>
          <a:xfrm>
            <a:off x="2874526" y="597408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다중 회귀분석 진행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6E72E-D7F8-4EAA-9AEE-2F2A51FE7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690" y="883920"/>
            <a:ext cx="4554620" cy="44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5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BC08E287-C78F-4B17-B352-EA23B8B2B291}"/>
              </a:ext>
            </a:extLst>
          </p:cNvPr>
          <p:cNvSpPr txBox="1"/>
          <p:nvPr/>
        </p:nvSpPr>
        <p:spPr>
          <a:xfrm>
            <a:off x="2557401" y="4968240"/>
            <a:ext cx="70771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종속변수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views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독립변수 </a:t>
            </a: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likes+dislikes+comments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입력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4A5DC0-278D-40B1-BC04-9027AE61C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0" b="86908"/>
          <a:stretch/>
        </p:blipFill>
        <p:spPr>
          <a:xfrm>
            <a:off x="1101115" y="2788920"/>
            <a:ext cx="9989769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9EA13194-42FE-4B86-95EB-9B1E907EADED}"/>
              </a:ext>
            </a:extLst>
          </p:cNvPr>
          <p:cNvSpPr txBox="1"/>
          <p:nvPr/>
        </p:nvSpPr>
        <p:spPr>
          <a:xfrm>
            <a:off x="2557401" y="4968240"/>
            <a:ext cx="70771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R-squared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값은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91.3%</a:t>
            </a:r>
          </a:p>
          <a:p>
            <a:pPr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Adj. R-squared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값은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90.9%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설명력을 가짐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7EB3E6-13FC-4345-8ECB-FAE141F8B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0" t="11846" r="114" b="65712"/>
          <a:stretch/>
        </p:blipFill>
        <p:spPr>
          <a:xfrm>
            <a:off x="1106815" y="1889760"/>
            <a:ext cx="997836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" y="546228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a옛날사진관2"/>
                <a:ea typeface="a옛날사진관2"/>
              </a:rPr>
              <a:t>1. </a:t>
            </a:r>
            <a:r>
              <a:rPr lang="ko-KR" altLang="en-US">
                <a:solidFill>
                  <a:schemeClr val="bg1"/>
                </a:solidFill>
                <a:latin typeface="a옛날사진관2"/>
                <a:ea typeface="a옛날사진관2"/>
              </a:rPr>
              <a:t>브레인 스토밍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67182" y="1509504"/>
            <a:ext cx="4857631" cy="37787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59D21C-124A-4B22-B907-21DAB4A7CC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5119" y="934920"/>
            <a:ext cx="1833976" cy="15875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8961EDF-E2C8-42E4-A1F2-76D285A0D8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3319" y="3244226"/>
            <a:ext cx="2428049" cy="15003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F5A52A-DD99-4B09-81D4-555F1F2DE6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3319" y="1173410"/>
            <a:ext cx="2979304" cy="15222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EDF160-90CE-4280-9923-241A56C7CB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508200" y="2962022"/>
            <a:ext cx="2377644" cy="1500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5CC4E1-321A-4073-A8AA-C16888D3F9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6655" y="574794"/>
            <a:ext cx="838200" cy="10191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E8C51A-B48F-4CE0-B161-7FDE750566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9995" y="428126"/>
            <a:ext cx="838200" cy="10191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CB946D4-9ABF-4A92-B3C3-B21E2D77E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6435" y="2734638"/>
            <a:ext cx="838200" cy="10191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5DE5177-006F-4A31-A7E7-C6EC805A06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77" b="89720" l="9091" r="93182">
                        <a14:foregroundMark x1="60227" y1="78505" x2="60227" y2="78505"/>
                        <a14:foregroundMark x1="12500" y1="28972" x2="12500" y2="28972"/>
                        <a14:foregroundMark x1="25000" y1="17757" x2="25000" y2="17757"/>
                        <a14:foregroundMark x1="47727" y1="8411" x2="47727" y2="8411"/>
                        <a14:foregroundMark x1="78409" y1="12150" x2="78409" y2="12150"/>
                        <a14:foregroundMark x1="93182" y1="32710" x2="93182" y2="327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6560" y="2484001"/>
            <a:ext cx="838200" cy="1019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72A571-BA3A-4049-B67E-36402592D25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05552" y="5254131"/>
            <a:ext cx="3256076" cy="11697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4CF4BA-E1A4-436A-9293-984602C6424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95119" y="4744543"/>
            <a:ext cx="2110037" cy="18025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8340A2-C3B1-4FD6-8B56-DAE27DB8CC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1" b="94931" l="5479" r="98402">
                        <a14:foregroundMark x1="50685" y1="7143" x2="50685" y2="7143"/>
                        <a14:foregroundMark x1="89269" y1="49770" x2="98402" y2="51843"/>
                        <a14:foregroundMark x1="49087" y1="11521" x2="49772" y2="691"/>
                        <a14:foregroundMark x1="49772" y1="88479" x2="49772" y2="95161"/>
                        <a14:foregroundMark x1="16667" y1="41244" x2="5479" y2="476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4705" y="5254131"/>
            <a:ext cx="763877" cy="756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CEE940-400B-48EC-8D5C-3622451C10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1" b="94931" l="5479" r="98402">
                        <a14:foregroundMark x1="50685" y1="7143" x2="50685" y2="7143"/>
                        <a14:foregroundMark x1="89269" y1="49770" x2="98402" y2="51843"/>
                        <a14:foregroundMark x1="49087" y1="11521" x2="49772" y2="691"/>
                        <a14:foregroundMark x1="49772" y1="88479" x2="49772" y2="95161"/>
                        <a14:foregroundMark x1="16667" y1="41244" x2="5479" y2="476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7340" y="4712720"/>
            <a:ext cx="627816" cy="622082"/>
          </a:xfrm>
          <a:prstGeom prst="rect">
            <a:avLst/>
          </a:prstGeom>
        </p:spPr>
      </p:pic>
      <p:sp>
        <p:nvSpPr>
          <p:cNvPr id="29" name="TextBox 15">
            <a:extLst>
              <a:ext uri="{FF2B5EF4-FFF2-40B4-BE49-F238E27FC236}">
                <a16:creationId xmlns:a16="http://schemas.microsoft.com/office/drawing/2014/main" id="{D28242F8-C41A-4748-9C7A-D5A3452DF346}"/>
              </a:ext>
            </a:extLst>
          </p:cNvPr>
          <p:cNvSpPr txBox="1"/>
          <p:nvPr/>
        </p:nvSpPr>
        <p:spPr>
          <a:xfrm>
            <a:off x="4331934" y="5690618"/>
            <a:ext cx="35674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9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14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 브레인스토밍 진행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가지 개인 아이디어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가지 추가 아이디어 </a:t>
            </a:r>
          </a:p>
        </p:txBody>
      </p:sp>
    </p:spTree>
    <p:extLst>
      <p:ext uri="{BB962C8B-B14F-4D97-AF65-F5344CB8AC3E}">
        <p14:creationId xmlns:p14="http://schemas.microsoft.com/office/powerpoint/2010/main" val="26947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39208B1C-A727-421E-ADC6-BF9503514BD2}"/>
              </a:ext>
            </a:extLst>
          </p:cNvPr>
          <p:cNvSpPr txBox="1"/>
          <p:nvPr/>
        </p:nvSpPr>
        <p:spPr>
          <a:xfrm>
            <a:off x="2557401" y="4968240"/>
            <a:ext cx="70771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유의확률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P&gt;|t|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 확인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Likes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dislikes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0.005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이하로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유의미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Comments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경우 유의확률이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0.905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0.005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초과하였다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 algn="ctr">
              <a:defRPr/>
            </a:pP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7411E4-0429-43A8-9467-017BE8FDA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5" t="58229" r="170" b="19483"/>
          <a:stretch/>
        </p:blipFill>
        <p:spPr>
          <a:xfrm>
            <a:off x="1101115" y="2118360"/>
            <a:ext cx="9963125" cy="21793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E8D7657-A3D7-4462-92B0-73371D586DA3}"/>
              </a:ext>
            </a:extLst>
          </p:cNvPr>
          <p:cNvSpPr/>
          <p:nvPr/>
        </p:nvSpPr>
        <p:spPr>
          <a:xfrm>
            <a:off x="6667902" y="2209323"/>
            <a:ext cx="638063" cy="19655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4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39208B1C-A727-421E-ADC6-BF9503514BD2}"/>
              </a:ext>
            </a:extLst>
          </p:cNvPr>
          <p:cNvSpPr txBox="1"/>
          <p:nvPr/>
        </p:nvSpPr>
        <p:spPr>
          <a:xfrm>
            <a:off x="621921" y="4678680"/>
            <a:ext cx="70771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유의확률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P&gt;|t|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 확인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Likes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dislikes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0.005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이하로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유의미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Comments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경우 유의확률이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0.905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0.005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초과하였다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 algn="ctr">
              <a:defRPr/>
            </a:pP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댓글의 개수가 많다고 조회수가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높은것은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아님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7411E4-0429-43A8-9467-017BE8FDA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5" t="58229" r="170" b="19483"/>
          <a:stretch/>
        </p:blipFill>
        <p:spPr>
          <a:xfrm>
            <a:off x="-834365" y="1828800"/>
            <a:ext cx="9963125" cy="21793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E8D7657-A3D7-4462-92B0-73371D586DA3}"/>
              </a:ext>
            </a:extLst>
          </p:cNvPr>
          <p:cNvSpPr/>
          <p:nvPr/>
        </p:nvSpPr>
        <p:spPr>
          <a:xfrm>
            <a:off x="4732422" y="1919763"/>
            <a:ext cx="638063" cy="19655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D51CB1-B486-44CC-95D7-5FB2E5B8A1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658" t="54894" r="2097" b="326"/>
          <a:stretch/>
        </p:blipFill>
        <p:spPr>
          <a:xfrm>
            <a:off x="8533481" y="1220291"/>
            <a:ext cx="3225670" cy="532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07F45AA-E176-448B-BF1F-F35A396031F2}"/>
              </a:ext>
            </a:extLst>
          </p:cNvPr>
          <p:cNvSpPr txBox="1"/>
          <p:nvPr/>
        </p:nvSpPr>
        <p:spPr>
          <a:xfrm>
            <a:off x="2874526" y="565404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좋아요가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조회수에 미치는 영향을 부분 회귀 플롯으로 시각화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F43D99-9B3A-4B0F-81D7-D469F6F0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79" y="1357023"/>
            <a:ext cx="728764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BAA420BE-06A6-47AE-9084-F39D331AB3CE}"/>
              </a:ext>
            </a:extLst>
          </p:cNvPr>
          <p:cNvSpPr txBox="1"/>
          <p:nvPr/>
        </p:nvSpPr>
        <p:spPr>
          <a:xfrm>
            <a:off x="2874526" y="5654040"/>
            <a:ext cx="6442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선에 가까이 있을수록 유효한 데이터이며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벗어난 데이터의 경우는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이상치이다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69DC7C-E9B3-4283-969C-4753E5709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6" t="28669" r="31598"/>
          <a:stretch/>
        </p:blipFill>
        <p:spPr>
          <a:xfrm>
            <a:off x="2874526" y="989600"/>
            <a:ext cx="6442948" cy="45113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776CA5-45A5-4A90-AB4C-6C87435A17B1}"/>
              </a:ext>
            </a:extLst>
          </p:cNvPr>
          <p:cNvSpPr/>
          <p:nvPr/>
        </p:nvSpPr>
        <p:spPr>
          <a:xfrm>
            <a:off x="8515174" y="1091724"/>
            <a:ext cx="647299" cy="598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78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BAA420BE-06A6-47AE-9084-F39D331AB3CE}"/>
              </a:ext>
            </a:extLst>
          </p:cNvPr>
          <p:cNvSpPr txBox="1"/>
          <p:nvPr/>
        </p:nvSpPr>
        <p:spPr>
          <a:xfrm>
            <a:off x="2874526" y="5654040"/>
            <a:ext cx="6442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선에 가까이 있을수록 유효한 데이터이며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벗어난 데이터의 경우는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이상치이다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69DC7C-E9B3-4283-969C-4753E5709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6" t="28669" r="31598"/>
          <a:stretch/>
        </p:blipFill>
        <p:spPr>
          <a:xfrm>
            <a:off x="2874526" y="989600"/>
            <a:ext cx="6442948" cy="45113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776CA5-45A5-4A90-AB4C-6C87435A17B1}"/>
              </a:ext>
            </a:extLst>
          </p:cNvPr>
          <p:cNvSpPr/>
          <p:nvPr/>
        </p:nvSpPr>
        <p:spPr>
          <a:xfrm>
            <a:off x="8515174" y="1091724"/>
            <a:ext cx="647299" cy="598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44771-FAF9-4BE2-A445-4FB02792D386}"/>
              </a:ext>
            </a:extLst>
          </p:cNvPr>
          <p:cNvSpPr/>
          <p:nvPr/>
        </p:nvSpPr>
        <p:spPr>
          <a:xfrm>
            <a:off x="0" y="498517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2AB709-AD77-46CD-97CF-BB397C2F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1713302"/>
            <a:ext cx="3558887" cy="38095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F36F2E-91F6-4280-9875-D082E55FBB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99" t="54860" r="44956" b="360"/>
          <a:stretch/>
        </p:blipFill>
        <p:spPr>
          <a:xfrm>
            <a:off x="4483165" y="1037818"/>
            <a:ext cx="3225670" cy="5329970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D50CEA56-7D36-42CB-B444-792077798201}"/>
              </a:ext>
            </a:extLst>
          </p:cNvPr>
          <p:cNvSpPr txBox="1"/>
          <p:nvPr/>
        </p:nvSpPr>
        <p:spPr>
          <a:xfrm>
            <a:off x="8411142" y="1827706"/>
            <a:ext cx="350092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싫어요와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조회수의 상관관계</a:t>
            </a:r>
            <a:endParaRPr lang="en-US" altLang="ko-KR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예측과 다른 결과 발생</a:t>
            </a:r>
            <a:endParaRPr lang="en-US" altLang="ko-KR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endParaRPr lang="en-US" altLang="ko-KR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싫어요가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많아질수록 </a:t>
            </a:r>
            <a:endParaRPr lang="en-US" altLang="ko-KR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조회수도 높아짐</a:t>
            </a:r>
            <a:endParaRPr lang="en-US" altLang="ko-KR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endParaRPr lang="en-US" altLang="ko-KR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인기동영상은 보는 사람도 </a:t>
            </a:r>
            <a:endParaRPr lang="en-US" altLang="ko-KR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많다보니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싫어요 수가 높음</a:t>
            </a:r>
            <a:endParaRPr lang="en-US" altLang="ko-KR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endParaRPr lang="en-US" altLang="ko-KR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문제를 해결하기 위해 </a:t>
            </a:r>
            <a:endParaRPr lang="en-US" altLang="ko-KR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좋아요대비</a:t>
            </a:r>
            <a:r>
              <a:rPr lang="ko-KR" altLang="en-US" sz="20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싫어요 개수로 변경</a:t>
            </a:r>
            <a:endParaRPr lang="en-US" altLang="ko-KR" sz="20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4625E9-D67C-4873-B9CA-E3385EB63349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5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97B744-9119-4CF0-88E6-17B0F53B8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0" y="1072449"/>
            <a:ext cx="11288700" cy="36485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3426CC-F07A-459C-A119-AC91FA686AF6}"/>
              </a:ext>
            </a:extLst>
          </p:cNvPr>
          <p:cNvSpPr/>
          <p:nvPr/>
        </p:nvSpPr>
        <p:spPr>
          <a:xfrm>
            <a:off x="10994315" y="2142135"/>
            <a:ext cx="746035" cy="25788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6786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30.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해당 문제를 해결하기 위해 데이터프레임에 </a:t>
            </a: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라는 열을 추가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전체 반응가운데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좋아요의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비율로 계산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030796-E6C6-49CB-8200-792DCFA9500A}"/>
              </a:ext>
            </a:extLst>
          </p:cNvPr>
          <p:cNvSpPr/>
          <p:nvPr/>
        </p:nvSpPr>
        <p:spPr>
          <a:xfrm>
            <a:off x="451650" y="1123905"/>
            <a:ext cx="6099875" cy="4034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98455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높아질수록 조회수가 증가하는 그래프를 보이고 있지만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유의확률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P&gt;|t|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 확인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결과 유의확률이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0.119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0.005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초과하였다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05E41-B61D-4FDB-A34D-7B4B6A9E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928" y="1822093"/>
            <a:ext cx="2734057" cy="2934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7AADF7-38C7-4B01-A5D5-5E080B76F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652" y="765486"/>
            <a:ext cx="4822907" cy="468290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A37B32-B1F9-45E0-AB2E-2A1B5E61FB64}"/>
              </a:ext>
            </a:extLst>
          </p:cNvPr>
          <p:cNvSpPr/>
          <p:nvPr/>
        </p:nvSpPr>
        <p:spPr>
          <a:xfrm>
            <a:off x="6411589" y="4238513"/>
            <a:ext cx="3205747" cy="2796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605972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높아질수록 조회수가 증가하는 그래프를 보이고 있지만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유의확률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P&gt;|t|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 확인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결과 유의확률이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0.119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0.005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초과하였다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05E41-B61D-4FDB-A34D-7B4B6A9E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879" y="1822093"/>
            <a:ext cx="2734057" cy="2934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7AADF7-38C7-4B01-A5D5-5E080B76F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652" y="765486"/>
            <a:ext cx="4822907" cy="468290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A37B32-B1F9-45E0-AB2E-2A1B5E61FB64}"/>
              </a:ext>
            </a:extLst>
          </p:cNvPr>
          <p:cNvSpPr/>
          <p:nvPr/>
        </p:nvSpPr>
        <p:spPr>
          <a:xfrm>
            <a:off x="8262540" y="4238513"/>
            <a:ext cx="3205747" cy="2796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0B2645-0E1F-4DD1-8613-BC23D0CF7BD8}"/>
              </a:ext>
            </a:extLst>
          </p:cNvPr>
          <p:cNvSpPr/>
          <p:nvPr/>
        </p:nvSpPr>
        <p:spPr>
          <a:xfrm>
            <a:off x="0" y="498517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F0408-5F22-46F5-88D7-48083CD236DA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8D5FEC-80FD-4165-8242-348CCAEE7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161" y="3185047"/>
            <a:ext cx="6401693" cy="971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22598C-F496-437C-BDE1-A8D02D900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673" y="1647643"/>
            <a:ext cx="6277851" cy="1181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4A1D51-6677-470E-BF66-ABDF6F281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0673" y="4665347"/>
            <a:ext cx="6249272" cy="971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28A4CF-D72D-4A89-A95A-B6C99B055D3A}"/>
              </a:ext>
            </a:extLst>
          </p:cNvPr>
          <p:cNvSpPr txBox="1"/>
          <p:nvPr/>
        </p:nvSpPr>
        <p:spPr>
          <a:xfrm>
            <a:off x="12480177" y="2040334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98%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F037A-D091-42F3-B90D-8CE0A7E4B77D}"/>
              </a:ext>
            </a:extLst>
          </p:cNvPr>
          <p:cNvSpPr txBox="1"/>
          <p:nvPr/>
        </p:nvSpPr>
        <p:spPr>
          <a:xfrm>
            <a:off x="12501276" y="3425988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96%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66F83A-1EDE-4ED1-B4BB-00B83AEF8D32}"/>
              </a:ext>
            </a:extLst>
          </p:cNvPr>
          <p:cNvSpPr txBox="1"/>
          <p:nvPr/>
        </p:nvSpPr>
        <p:spPr>
          <a:xfrm>
            <a:off x="12501276" y="4869068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98%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24EDC9-DD35-4033-AF18-E1F1019AA265}"/>
              </a:ext>
            </a:extLst>
          </p:cNvPr>
          <p:cNvSpPr/>
          <p:nvPr/>
        </p:nvSpPr>
        <p:spPr>
          <a:xfrm>
            <a:off x="2750046" y="2459349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417A79-1206-400E-B71B-B33FF36BDE11}"/>
              </a:ext>
            </a:extLst>
          </p:cNvPr>
          <p:cNvSpPr/>
          <p:nvPr/>
        </p:nvSpPr>
        <p:spPr>
          <a:xfrm>
            <a:off x="2766466" y="3688211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0878F7-F4F4-410E-993F-DC8325B13342}"/>
              </a:ext>
            </a:extLst>
          </p:cNvPr>
          <p:cNvSpPr/>
          <p:nvPr/>
        </p:nvSpPr>
        <p:spPr>
          <a:xfrm>
            <a:off x="2766466" y="5228120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192963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높아질수록 조회수가 증가하는 그래프를 보이고 있지만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유의확률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P&gt;|t|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값 확인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결과 유의확률이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0.119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0.005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초과하였다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05E41-B61D-4FDB-A34D-7B4B6A9E4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928" y="1822093"/>
            <a:ext cx="2734057" cy="2934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7AADF7-38C7-4B01-A5D5-5E080B76F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652" y="765486"/>
            <a:ext cx="4822907" cy="468290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A37B32-B1F9-45E0-AB2E-2A1B5E61FB64}"/>
              </a:ext>
            </a:extLst>
          </p:cNvPr>
          <p:cNvSpPr/>
          <p:nvPr/>
        </p:nvSpPr>
        <p:spPr>
          <a:xfrm>
            <a:off x="6411589" y="4238513"/>
            <a:ext cx="3205747" cy="2796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0B2645-0E1F-4DD1-8613-BC23D0CF7BD8}"/>
              </a:ext>
            </a:extLst>
          </p:cNvPr>
          <p:cNvSpPr/>
          <p:nvPr/>
        </p:nvSpPr>
        <p:spPr>
          <a:xfrm>
            <a:off x="0" y="498517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F0408-5F22-46F5-88D7-48083CD236DA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8D5FEC-80FD-4165-8242-348CCAEE7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10" y="3185047"/>
            <a:ext cx="6401693" cy="971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22598C-F496-437C-BDE1-A8D02D900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22" y="1647643"/>
            <a:ext cx="6277851" cy="11812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4A1D51-6677-470E-BF66-ABDF6F281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722" y="4665347"/>
            <a:ext cx="6249272" cy="971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28A4CF-D72D-4A89-A95A-B6C99B055D3A}"/>
              </a:ext>
            </a:extLst>
          </p:cNvPr>
          <p:cNvSpPr txBox="1"/>
          <p:nvPr/>
        </p:nvSpPr>
        <p:spPr>
          <a:xfrm>
            <a:off x="8364008" y="2040334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98%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F037A-D091-42F3-B90D-8CE0A7E4B77D}"/>
              </a:ext>
            </a:extLst>
          </p:cNvPr>
          <p:cNvSpPr txBox="1"/>
          <p:nvPr/>
        </p:nvSpPr>
        <p:spPr>
          <a:xfrm>
            <a:off x="8385107" y="3425988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96%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66F83A-1EDE-4ED1-B4BB-00B83AEF8D32}"/>
              </a:ext>
            </a:extLst>
          </p:cNvPr>
          <p:cNvSpPr txBox="1"/>
          <p:nvPr/>
        </p:nvSpPr>
        <p:spPr>
          <a:xfrm>
            <a:off x="8385107" y="4869068"/>
            <a:ext cx="434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98%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24EDC9-DD35-4033-AF18-E1F1019AA265}"/>
              </a:ext>
            </a:extLst>
          </p:cNvPr>
          <p:cNvSpPr/>
          <p:nvPr/>
        </p:nvSpPr>
        <p:spPr>
          <a:xfrm>
            <a:off x="899095" y="2459349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417A79-1206-400E-B71B-B33FF36BDE11}"/>
              </a:ext>
            </a:extLst>
          </p:cNvPr>
          <p:cNvSpPr/>
          <p:nvPr/>
        </p:nvSpPr>
        <p:spPr>
          <a:xfrm>
            <a:off x="915515" y="3688211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0878F7-F4F4-410E-993F-DC8325B13342}"/>
              </a:ext>
            </a:extLst>
          </p:cNvPr>
          <p:cNvSpPr/>
          <p:nvPr/>
        </p:nvSpPr>
        <p:spPr>
          <a:xfrm>
            <a:off x="915515" y="5228120"/>
            <a:ext cx="1409945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DBA431-45D3-40B7-B44E-57FDF632C9B5}"/>
              </a:ext>
            </a:extLst>
          </p:cNvPr>
          <p:cNvSpPr txBox="1"/>
          <p:nvPr/>
        </p:nvSpPr>
        <p:spPr>
          <a:xfrm>
            <a:off x="2904143" y="5882520"/>
            <a:ext cx="6561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 비율로 분석을 진행하지 않고 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최소 좋아요 비율을 찾아서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T/F 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기준을 세우기로 함</a:t>
            </a:r>
          </a:p>
        </p:txBody>
      </p:sp>
    </p:spTree>
    <p:extLst>
      <p:ext uri="{BB962C8B-B14F-4D97-AF65-F5344CB8AC3E}">
        <p14:creationId xmlns:p14="http://schemas.microsoft.com/office/powerpoint/2010/main" val="24968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Sort_values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사용하여 데이터프레임의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대한 내림차순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70CEC4-39A8-4028-B73C-355E98B8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1714260"/>
            <a:ext cx="11355385" cy="34294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8F240-6582-413C-92E2-426B23218571}"/>
              </a:ext>
            </a:extLst>
          </p:cNvPr>
          <p:cNvSpPr/>
          <p:nvPr/>
        </p:nvSpPr>
        <p:spPr>
          <a:xfrm>
            <a:off x="10942655" y="2716032"/>
            <a:ext cx="779397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B83FE8-101A-4A39-849C-ABAAC4505AF5}"/>
              </a:ext>
            </a:extLst>
          </p:cNvPr>
          <p:cNvSpPr/>
          <p:nvPr/>
        </p:nvSpPr>
        <p:spPr>
          <a:xfrm>
            <a:off x="1187380" y="1714260"/>
            <a:ext cx="3284136" cy="3757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38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38023" y="1420795"/>
            <a:ext cx="4782815" cy="4032247"/>
          </a:xfrm>
          <a:prstGeom prst="rect">
            <a:avLst/>
          </a:prstGeom>
        </p:spPr>
      </p:pic>
      <p:sp>
        <p:nvSpPr>
          <p:cNvPr id="1032" name="TextBox 15"/>
          <p:cNvSpPr txBox="1"/>
          <p:nvPr/>
        </p:nvSpPr>
        <p:spPr>
          <a:xfrm>
            <a:off x="4410268" y="5644009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9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16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 최종 주제 선정 회의</a:t>
            </a:r>
          </a:p>
        </p:txBody>
      </p:sp>
      <p:sp>
        <p:nvSpPr>
          <p:cNvPr id="1033" name="화살표: 오른쪽 1032"/>
          <p:cNvSpPr/>
          <p:nvPr/>
        </p:nvSpPr>
        <p:spPr>
          <a:xfrm>
            <a:off x="12521435" y="3294061"/>
            <a:ext cx="912811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596965" y="1888375"/>
            <a:ext cx="5175251" cy="3239996"/>
          </a:xfrm>
          <a:prstGeom prst="rect">
            <a:avLst/>
          </a:prstGeom>
        </p:spPr>
      </p:pic>
      <p:sp>
        <p:nvSpPr>
          <p:cNvPr id="1035" name="TextBox 15"/>
          <p:cNvSpPr txBox="1"/>
          <p:nvPr/>
        </p:nvSpPr>
        <p:spPr>
          <a:xfrm>
            <a:off x="15137454" y="5618371"/>
            <a:ext cx="2154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유튜브 컨텐츠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Sort_values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사용하여 데이터프레임의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대한 내림차순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70CEC4-39A8-4028-B73C-355E98B8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1714260"/>
            <a:ext cx="11355385" cy="34294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8F240-6582-413C-92E2-426B23218571}"/>
              </a:ext>
            </a:extLst>
          </p:cNvPr>
          <p:cNvSpPr/>
          <p:nvPr/>
        </p:nvSpPr>
        <p:spPr>
          <a:xfrm>
            <a:off x="10942655" y="2716032"/>
            <a:ext cx="779397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9E85A-DDE2-4C1A-A89C-D1DDC57B70AB}"/>
              </a:ext>
            </a:extLst>
          </p:cNvPr>
          <p:cNvSpPr/>
          <p:nvPr/>
        </p:nvSpPr>
        <p:spPr>
          <a:xfrm>
            <a:off x="0" y="498517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8A519-FB41-40C7-99E4-75A487F717F2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7CF7A2-990E-49FC-91D6-908D8E134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603" y="1037817"/>
            <a:ext cx="6128794" cy="33011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A2CF37-78AF-441A-9F8F-43CAD76C01C1}"/>
              </a:ext>
            </a:extLst>
          </p:cNvPr>
          <p:cNvSpPr txBox="1"/>
          <p:nvPr/>
        </p:nvSpPr>
        <p:spPr>
          <a:xfrm>
            <a:off x="1895085" y="4711535"/>
            <a:ext cx="8401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해당영상은 </a:t>
            </a:r>
            <a:r>
              <a:rPr lang="en-US" altLang="ko-KR" sz="2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가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13%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많은 비판을 받고 있는 영상이지만 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인기동영상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위에 달성하였다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인기동영상의 기준이 단순히 짧은 시간내에 높은 조회수를 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기록하는 것인지에 대해서 분석을 진행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C043FB-D162-49AC-8C8C-5ABED8A395B7}"/>
              </a:ext>
            </a:extLst>
          </p:cNvPr>
          <p:cNvSpPr/>
          <p:nvPr/>
        </p:nvSpPr>
        <p:spPr>
          <a:xfrm>
            <a:off x="3210835" y="1212489"/>
            <a:ext cx="2341266" cy="4094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7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현재 진행상황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Sort_values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사용하여 데이터프레임의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대한 내림차순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70CEC4-39A8-4028-B73C-355E98B8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1714260"/>
            <a:ext cx="11355385" cy="34294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8F240-6582-413C-92E2-426B23218571}"/>
              </a:ext>
            </a:extLst>
          </p:cNvPr>
          <p:cNvSpPr/>
          <p:nvPr/>
        </p:nvSpPr>
        <p:spPr>
          <a:xfrm>
            <a:off x="10942655" y="2716032"/>
            <a:ext cx="779397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9E85A-DDE2-4C1A-A89C-D1DDC57B70AB}"/>
              </a:ext>
            </a:extLst>
          </p:cNvPr>
          <p:cNvSpPr/>
          <p:nvPr/>
        </p:nvSpPr>
        <p:spPr>
          <a:xfrm>
            <a:off x="0" y="498517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8A519-FB41-40C7-99E4-75A487F717F2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2CF37-78AF-441A-9F8F-43CAD76C01C1}"/>
              </a:ext>
            </a:extLst>
          </p:cNvPr>
          <p:cNvSpPr txBox="1"/>
          <p:nvPr/>
        </p:nvSpPr>
        <p:spPr>
          <a:xfrm>
            <a:off x="782455" y="5522015"/>
            <a:ext cx="501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9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 업로드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조회수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16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만회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인기동영상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위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B0C2EB-0A4B-492C-AEBA-4FB7F94E9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56" y="1684388"/>
            <a:ext cx="5015443" cy="35806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67E87A-1980-41B5-A4A1-07D3DAA418AA}"/>
              </a:ext>
            </a:extLst>
          </p:cNvPr>
          <p:cNvSpPr/>
          <p:nvPr/>
        </p:nvSpPr>
        <p:spPr>
          <a:xfrm>
            <a:off x="740762" y="4572000"/>
            <a:ext cx="995512" cy="2512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97AC94-A604-4CD6-B75C-4C04E3F09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773" y="1623853"/>
            <a:ext cx="5367585" cy="35941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ABC4CF-3DBE-472C-B15D-36F556A79794}"/>
              </a:ext>
            </a:extLst>
          </p:cNvPr>
          <p:cNvSpPr txBox="1"/>
          <p:nvPr/>
        </p:nvSpPr>
        <p:spPr>
          <a:xfrm>
            <a:off x="6394104" y="5479661"/>
            <a:ext cx="501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9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일 업로드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조회수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150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만회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인기동영상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194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Sort_values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사용하여 데이터프레임의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대한 내림차순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70CEC4-39A8-4028-B73C-355E98B8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1714260"/>
            <a:ext cx="11355385" cy="34294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8F240-6582-413C-92E2-426B23218571}"/>
              </a:ext>
            </a:extLst>
          </p:cNvPr>
          <p:cNvSpPr/>
          <p:nvPr/>
        </p:nvSpPr>
        <p:spPr>
          <a:xfrm>
            <a:off x="10942655" y="2716032"/>
            <a:ext cx="779397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9E85A-DDE2-4C1A-A89C-D1DDC57B70AB}"/>
              </a:ext>
            </a:extLst>
          </p:cNvPr>
          <p:cNvSpPr/>
          <p:nvPr/>
        </p:nvSpPr>
        <p:spPr>
          <a:xfrm>
            <a:off x="0" y="494075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8A519-FB41-40C7-99E4-75A487F717F2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C346B5-6A01-45FC-94F4-B149F9A97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738" y="956025"/>
            <a:ext cx="8548568" cy="54078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144256-711A-41AA-8D0E-EAA01132997C}"/>
              </a:ext>
            </a:extLst>
          </p:cNvPr>
          <p:cNvSpPr/>
          <p:nvPr/>
        </p:nvSpPr>
        <p:spPr>
          <a:xfrm>
            <a:off x="2215323" y="4901282"/>
            <a:ext cx="2678224" cy="5471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B4D684-044F-4FE8-AAE8-282B3AD4779C}"/>
              </a:ext>
            </a:extLst>
          </p:cNvPr>
          <p:cNvSpPr/>
          <p:nvPr/>
        </p:nvSpPr>
        <p:spPr>
          <a:xfrm>
            <a:off x="2215322" y="5749659"/>
            <a:ext cx="1613100" cy="2793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6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2299667" y="5799254"/>
            <a:ext cx="7592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Sort_values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사용하여 데이터프레임의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대한 내림차순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70CEC4-39A8-4028-B73C-355E98B8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" y="1714260"/>
            <a:ext cx="11355385" cy="342947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8F240-6582-413C-92E2-426B23218571}"/>
              </a:ext>
            </a:extLst>
          </p:cNvPr>
          <p:cNvSpPr/>
          <p:nvPr/>
        </p:nvSpPr>
        <p:spPr>
          <a:xfrm>
            <a:off x="10942655" y="2716032"/>
            <a:ext cx="779397" cy="3384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D9E85A-DDE2-4C1A-A89C-D1DDC57B70AB}"/>
              </a:ext>
            </a:extLst>
          </p:cNvPr>
          <p:cNvSpPr/>
          <p:nvPr/>
        </p:nvSpPr>
        <p:spPr>
          <a:xfrm>
            <a:off x="0" y="494075"/>
            <a:ext cx="12192000" cy="6381432"/>
          </a:xfrm>
          <a:prstGeom prst="rect">
            <a:avLst/>
          </a:prstGeom>
          <a:solidFill>
            <a:schemeClr val="bg2">
              <a:lumMod val="1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8A519-FB41-40C7-99E4-75A487F717F2}"/>
              </a:ext>
            </a:extLst>
          </p:cNvPr>
          <p:cNvSpPr txBox="1"/>
          <p:nvPr/>
        </p:nvSpPr>
        <p:spPr>
          <a:xfrm>
            <a:off x="388683" y="80698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#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해결책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4C26-FCB0-48C3-A2BB-AB678056CCC2}"/>
              </a:ext>
            </a:extLst>
          </p:cNvPr>
          <p:cNvSpPr txBox="1"/>
          <p:nvPr/>
        </p:nvSpPr>
        <p:spPr>
          <a:xfrm>
            <a:off x="2097209" y="2730806"/>
            <a:ext cx="79975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조회수 하루만에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만회 이상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좋아요 비율 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95% </a:t>
            </a:r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이상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영상들로 제한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조회수에 비해서 좋아요 개수가 많은 경우 더 높은 가중치를 줌</a:t>
            </a:r>
            <a:endParaRPr lang="en-US" altLang="ko-KR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07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C6938-5C62-44A6-B48C-FF1987EF3C33}"/>
              </a:ext>
            </a:extLst>
          </p:cNvPr>
          <p:cNvSpPr txBox="1"/>
          <p:nvPr/>
        </p:nvSpPr>
        <p:spPr>
          <a:xfrm>
            <a:off x="753878" y="4926727"/>
            <a:ext cx="106842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48. Views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열에서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데이터값이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100000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이하인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index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설정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49. </a:t>
            </a: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Likerate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열에서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데이터값이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0.95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이하인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index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설정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=&gt; drop(index)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설정하여 행 제거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BFF754-A303-4D7E-8122-FD7DCFCA9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13" y="2073279"/>
            <a:ext cx="6394975" cy="23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0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7405F7-1694-4CFD-BE6F-90CFD08D2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746"/>
          <a:stretch/>
        </p:blipFill>
        <p:spPr>
          <a:xfrm>
            <a:off x="1436876" y="934918"/>
            <a:ext cx="9318247" cy="4417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94E801-F2CC-4897-8FC6-3EECE79EEBA6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파일 불러오기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유튜브 제목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34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15AA70-0558-447E-9FD3-9B69518C9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51" b="60395"/>
          <a:stretch/>
        </p:blipFill>
        <p:spPr>
          <a:xfrm>
            <a:off x="1436876" y="934918"/>
            <a:ext cx="9318247" cy="4417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9E9F9-68C1-4E3F-B192-EE29838DDA34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데이터에서 품사가 명사인 단어만 추출</a:t>
            </a:r>
          </a:p>
        </p:txBody>
      </p:sp>
    </p:spTree>
    <p:extLst>
      <p:ext uri="{BB962C8B-B14F-4D97-AF65-F5344CB8AC3E}">
        <p14:creationId xmlns:p14="http://schemas.microsoft.com/office/powerpoint/2010/main" val="127929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49818F-AEDF-42B2-B081-EC6DBFCAC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64" b="41182"/>
          <a:stretch/>
        </p:blipFill>
        <p:spPr>
          <a:xfrm>
            <a:off x="1436876" y="934918"/>
            <a:ext cx="9318247" cy="4417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32CB3-96FC-4140-95E6-52F527F9F83B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추출한 명사를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Counter()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함수를 통해 출현 횟수 계산</a:t>
            </a:r>
          </a:p>
        </p:txBody>
      </p:sp>
    </p:spTree>
    <p:extLst>
      <p:ext uri="{BB962C8B-B14F-4D97-AF65-F5344CB8AC3E}">
        <p14:creationId xmlns:p14="http://schemas.microsoft.com/office/powerpoint/2010/main" val="171630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75A8B-D6E3-4EC5-B741-AE39A71CB6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389" b="16353"/>
          <a:stretch/>
        </p:blipFill>
        <p:spPr>
          <a:xfrm>
            <a:off x="1436876" y="1656179"/>
            <a:ext cx="9318247" cy="3545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ED023C-6D26-4C2A-AF94-9E60B16AE520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빈도수 히스토그램으로 시각화</a:t>
            </a:r>
          </a:p>
        </p:txBody>
      </p:sp>
    </p:spTree>
    <p:extLst>
      <p:ext uri="{BB962C8B-B14F-4D97-AF65-F5344CB8AC3E}">
        <p14:creationId xmlns:p14="http://schemas.microsoft.com/office/powerpoint/2010/main" val="76400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DECEF4-6825-428C-B058-66884086F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217" b="525"/>
          <a:stretch/>
        </p:blipFill>
        <p:spPr>
          <a:xfrm>
            <a:off x="1436876" y="1656179"/>
            <a:ext cx="9318247" cy="3545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70AD7-93E2-4AA3-9BCC-9D236FC9DDB5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워드클라우드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44776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1966" y="1367471"/>
            <a:ext cx="4782815" cy="4032247"/>
          </a:xfrm>
          <a:prstGeom prst="rect">
            <a:avLst/>
          </a:prstGeom>
        </p:spPr>
      </p:pic>
      <p:sp>
        <p:nvSpPr>
          <p:cNvPr id="1032" name="TextBox 15"/>
          <p:cNvSpPr txBox="1"/>
          <p:nvPr/>
        </p:nvSpPr>
        <p:spPr>
          <a:xfrm>
            <a:off x="1304211" y="5590685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9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16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 최종 주제 선정 회의</a:t>
            </a:r>
          </a:p>
        </p:txBody>
      </p:sp>
      <p:sp>
        <p:nvSpPr>
          <p:cNvPr id="1033" name="화살표: 오른쪽 1032"/>
          <p:cNvSpPr/>
          <p:nvPr/>
        </p:nvSpPr>
        <p:spPr>
          <a:xfrm>
            <a:off x="5541490" y="3269060"/>
            <a:ext cx="912811" cy="42862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lt1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17020" y="1863374"/>
            <a:ext cx="5175251" cy="3239996"/>
          </a:xfrm>
          <a:prstGeom prst="rect">
            <a:avLst/>
          </a:prstGeom>
        </p:spPr>
      </p:pic>
      <p:sp>
        <p:nvSpPr>
          <p:cNvPr id="1035" name="TextBox 15"/>
          <p:cNvSpPr txBox="1"/>
          <p:nvPr/>
        </p:nvSpPr>
        <p:spPr>
          <a:xfrm>
            <a:off x="6454301" y="5590685"/>
            <a:ext cx="5162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유튜브 빅데이터 분석을 통한 최신 트랜드 유추</a:t>
            </a:r>
          </a:p>
        </p:txBody>
      </p:sp>
    </p:spTree>
    <p:extLst>
      <p:ext uri="{BB962C8B-B14F-4D97-AF65-F5344CB8AC3E}">
        <p14:creationId xmlns:p14="http://schemas.microsoft.com/office/powerpoint/2010/main" val="117696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02655-AB4B-49C5-9895-7A2238F49B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" t="27276" r="32485" b="2317"/>
          <a:stretch/>
        </p:blipFill>
        <p:spPr bwMode="auto">
          <a:xfrm>
            <a:off x="3292736" y="1281594"/>
            <a:ext cx="5606528" cy="42948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58161-404C-44D1-9C53-51F58C555AF8}"/>
              </a:ext>
            </a:extLst>
          </p:cNvPr>
          <p:cNvSpPr txBox="1"/>
          <p:nvPr/>
        </p:nvSpPr>
        <p:spPr>
          <a:xfrm>
            <a:off x="2874526" y="5902550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요리 카테고리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워드클라우드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594024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02655-AB4B-49C5-9895-7A2238F49B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0" t="27276" r="32485" b="2317"/>
          <a:stretch/>
        </p:blipFill>
        <p:spPr bwMode="auto">
          <a:xfrm>
            <a:off x="416560" y="1975341"/>
            <a:ext cx="3617051" cy="27707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58161-404C-44D1-9C53-51F58C555AF8}"/>
              </a:ext>
            </a:extLst>
          </p:cNvPr>
          <p:cNvSpPr txBox="1"/>
          <p:nvPr/>
        </p:nvSpPr>
        <p:spPr>
          <a:xfrm>
            <a:off x="-1037770" y="4882659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요리 카테고리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워드클라우드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F35515-7F82-4C5E-828C-AD705E9F0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170" y="2095743"/>
            <a:ext cx="3514603" cy="2666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86972C-0112-4444-9C75-19FEA2D394BF}"/>
              </a:ext>
            </a:extLst>
          </p:cNvPr>
          <p:cNvSpPr txBox="1"/>
          <p:nvPr/>
        </p:nvSpPr>
        <p:spPr>
          <a:xfrm>
            <a:off x="2985997" y="4880373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뉴스 카테고리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워드클라우드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D743B7-DDA3-41DC-A2E6-51ADF87EB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838" y="2123782"/>
            <a:ext cx="3514602" cy="26665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B1C8BF-3EF2-48F6-BEC4-8BC93E62052D}"/>
              </a:ext>
            </a:extLst>
          </p:cNvPr>
          <p:cNvSpPr txBox="1"/>
          <p:nvPr/>
        </p:nvSpPr>
        <p:spPr>
          <a:xfrm>
            <a:off x="6856912" y="4896492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정치 카테고리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워드클라우드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42670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58161-404C-44D1-9C53-51F58C555AF8}"/>
              </a:ext>
            </a:extLst>
          </p:cNvPr>
          <p:cNvSpPr txBox="1"/>
          <p:nvPr/>
        </p:nvSpPr>
        <p:spPr>
          <a:xfrm>
            <a:off x="3562366" y="5687005"/>
            <a:ext cx="4702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많은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크리에이터들이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제목에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해당 키워드들을 사용함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794382-5716-4F8A-8ED5-ECFCECF29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8868" y="5542584"/>
            <a:ext cx="756621" cy="7241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A00A8D-B0EC-4969-A1D7-144FF19D2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2659" y="5554963"/>
            <a:ext cx="691767" cy="737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9FA073-D00E-42EB-84DE-FDB3A4293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4721" y="1657049"/>
            <a:ext cx="4947645" cy="30648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1A38BC-EC71-4C9A-BFDE-FFEFC6B6B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1596" y="5530013"/>
            <a:ext cx="756621" cy="773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0A7E6F-D68A-41B1-9B9E-AC9D9E188A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12" y="1785708"/>
            <a:ext cx="4296375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75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58161-404C-44D1-9C53-51F58C555AF8}"/>
              </a:ext>
            </a:extLst>
          </p:cNvPr>
          <p:cNvSpPr txBox="1"/>
          <p:nvPr/>
        </p:nvSpPr>
        <p:spPr>
          <a:xfrm>
            <a:off x="3744971" y="5852832"/>
            <a:ext cx="4702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키워드별 사용자들의 반응 예측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794382-5716-4F8A-8ED5-ECFCECF29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948" y="4709464"/>
            <a:ext cx="756621" cy="7241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A00A8D-B0EC-4969-A1D7-144FF19D2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739" y="4721843"/>
            <a:ext cx="691767" cy="737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9FA073-D00E-42EB-84DE-FDB3A4293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801" y="1545289"/>
            <a:ext cx="4947645" cy="30648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1A38BC-EC71-4C9A-BFDE-FFEFC6B6B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1676" y="4696893"/>
            <a:ext cx="756621" cy="7731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ADF34F-D102-4FD7-84B6-44932D0360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40" y="1785708"/>
            <a:ext cx="4296375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4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6972C-0112-4444-9C75-19FEA2D394BF}"/>
              </a:ext>
            </a:extLst>
          </p:cNvPr>
          <p:cNvSpPr txBox="1"/>
          <p:nvPr/>
        </p:nvSpPr>
        <p:spPr>
          <a:xfrm>
            <a:off x="2864162" y="5669131"/>
            <a:ext cx="6442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상위 키워드만 따로 리스트로 분류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이후 해당 영상에 대한 좋아요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싫어요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조회수 저장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35113D-C42B-43AB-A2F7-26C45C4FB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17" r="69657" b="56491"/>
          <a:stretch/>
        </p:blipFill>
        <p:spPr>
          <a:xfrm>
            <a:off x="3298010" y="1526287"/>
            <a:ext cx="5595980" cy="3805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30" y="728736"/>
            <a:ext cx="2389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키워드별 예측하기</a:t>
            </a:r>
          </a:p>
        </p:txBody>
      </p:sp>
    </p:spTree>
    <p:extLst>
      <p:ext uri="{BB962C8B-B14F-4D97-AF65-F5344CB8AC3E}">
        <p14:creationId xmlns:p14="http://schemas.microsoft.com/office/powerpoint/2010/main" val="1736852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6972C-0112-4444-9C75-19FEA2D394BF}"/>
              </a:ext>
            </a:extLst>
          </p:cNvPr>
          <p:cNvSpPr txBox="1"/>
          <p:nvPr/>
        </p:nvSpPr>
        <p:spPr>
          <a:xfrm>
            <a:off x="2874526" y="6197451"/>
            <a:ext cx="64429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해당 키워드에 대한 조회수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좋아요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싫어요 예측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35113D-C42B-43AB-A2F7-26C45C4FB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t="61709" r="50719" b="11341"/>
          <a:stretch/>
        </p:blipFill>
        <p:spPr>
          <a:xfrm>
            <a:off x="2519348" y="1068227"/>
            <a:ext cx="7153304" cy="48687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30" y="728736"/>
            <a:ext cx="2389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키워드별 예측하기</a:t>
            </a:r>
          </a:p>
        </p:txBody>
      </p:sp>
    </p:spTree>
    <p:extLst>
      <p:ext uri="{BB962C8B-B14F-4D97-AF65-F5344CB8AC3E}">
        <p14:creationId xmlns:p14="http://schemas.microsoft.com/office/powerpoint/2010/main" val="2095140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6972C-0112-4444-9C75-19FEA2D394BF}"/>
              </a:ext>
            </a:extLst>
          </p:cNvPr>
          <p:cNvSpPr txBox="1"/>
          <p:nvPr/>
        </p:nvSpPr>
        <p:spPr>
          <a:xfrm>
            <a:off x="762000" y="6061458"/>
            <a:ext cx="10952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&lt;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미니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키워드의 경우 자주 등장도 했고 조회수도 높지만 좋아요 싫어요 비율이 매우 낮음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=&gt; ‘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미니게임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’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진행할 경우 높은 조회수를 기록할 수 있지만 유저들의 반응은 좋지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못할것으로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예측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35113D-C42B-43AB-A2F7-26C45C4FB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t="61709" r="66228" b="11341"/>
          <a:stretch/>
        </p:blipFill>
        <p:spPr>
          <a:xfrm>
            <a:off x="6502822" y="976787"/>
            <a:ext cx="4764618" cy="48687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30" y="728736"/>
            <a:ext cx="2389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키워드별 예측하기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D3EDCC-5B79-4F60-AE13-CB49AE694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859327"/>
            <a:ext cx="4296375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71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2B5CBCA9-D441-4F88-A97A-0BF3D4EDA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214" y="2014412"/>
            <a:ext cx="5225571" cy="3960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FB399C-5A7E-4C0B-A00F-0CC547B43B4C}"/>
              </a:ext>
            </a:extLst>
          </p:cNvPr>
          <p:cNvSpPr txBox="1"/>
          <p:nvPr/>
        </p:nvSpPr>
        <p:spPr>
          <a:xfrm>
            <a:off x="4439166" y="1614302"/>
            <a:ext cx="3119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IT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주제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워드클라우드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963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2B5CBCA9-D441-4F88-A97A-0BF3D4EDA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34" y="2014412"/>
            <a:ext cx="5225571" cy="3960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FB399C-5A7E-4C0B-A00F-0CC547B43B4C}"/>
              </a:ext>
            </a:extLst>
          </p:cNvPr>
          <p:cNvSpPr txBox="1"/>
          <p:nvPr/>
        </p:nvSpPr>
        <p:spPr>
          <a:xfrm>
            <a:off x="2702560" y="6253339"/>
            <a:ext cx="5709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IT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주제를 또 여러 카테고리로 세분화 할 수 있음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790C6-8AF1-4F44-B8AC-7859F46339CF}"/>
              </a:ext>
            </a:extLst>
          </p:cNvPr>
          <p:cNvSpPr txBox="1"/>
          <p:nvPr/>
        </p:nvSpPr>
        <p:spPr>
          <a:xfrm>
            <a:off x="8788400" y="1414247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BCDAB-7177-4D48-87E4-451541E5A20B}"/>
              </a:ext>
            </a:extLst>
          </p:cNvPr>
          <p:cNvSpPr txBox="1"/>
          <p:nvPr/>
        </p:nvSpPr>
        <p:spPr>
          <a:xfrm>
            <a:off x="8788400" y="2313454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37B58-BEAD-4DEA-B1B5-4DDA27F11542}"/>
              </a:ext>
            </a:extLst>
          </p:cNvPr>
          <p:cNvSpPr txBox="1"/>
          <p:nvPr/>
        </p:nvSpPr>
        <p:spPr>
          <a:xfrm>
            <a:off x="8788400" y="3212661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기업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4E084-3281-4361-849A-550F5B4EA97F}"/>
              </a:ext>
            </a:extLst>
          </p:cNvPr>
          <p:cNvSpPr txBox="1"/>
          <p:nvPr/>
        </p:nvSpPr>
        <p:spPr>
          <a:xfrm>
            <a:off x="8788400" y="4111868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신제품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1E8F6-31AA-4421-AC95-29640674BDEF}"/>
              </a:ext>
            </a:extLst>
          </p:cNvPr>
          <p:cNvSpPr txBox="1"/>
          <p:nvPr/>
        </p:nvSpPr>
        <p:spPr>
          <a:xfrm>
            <a:off x="8788400" y="5011075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사용법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8247F-F556-4D6C-9313-FC3E82C63BA1}"/>
              </a:ext>
            </a:extLst>
          </p:cNvPr>
          <p:cNvSpPr txBox="1"/>
          <p:nvPr/>
        </p:nvSpPr>
        <p:spPr>
          <a:xfrm>
            <a:off x="8788400" y="5910283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등등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8CE9F37-37B6-4E87-B94B-C4876E85136C}"/>
              </a:ext>
            </a:extLst>
          </p:cNvPr>
          <p:cNvSpPr/>
          <p:nvPr/>
        </p:nvSpPr>
        <p:spPr>
          <a:xfrm>
            <a:off x="6676785" y="3538832"/>
            <a:ext cx="1219200" cy="5770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616A61-33D7-45AF-85C7-AB1E30FFDB16}"/>
              </a:ext>
            </a:extLst>
          </p:cNvPr>
          <p:cNvSpPr/>
          <p:nvPr/>
        </p:nvSpPr>
        <p:spPr>
          <a:xfrm>
            <a:off x="8209280" y="1128846"/>
            <a:ext cx="2590800" cy="5434514"/>
          </a:xfrm>
          <a:prstGeom prst="rect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13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2B5CBCA9-D441-4F88-A97A-0BF3D4EDA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5" y="2313454"/>
            <a:ext cx="4192050" cy="3177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8790C6-8AF1-4F44-B8AC-7859F46339CF}"/>
              </a:ext>
            </a:extLst>
          </p:cNvPr>
          <p:cNvSpPr txBox="1"/>
          <p:nvPr/>
        </p:nvSpPr>
        <p:spPr>
          <a:xfrm>
            <a:off x="9948091" y="1414247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모바일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BCDAB-7177-4D48-87E4-451541E5A20B}"/>
              </a:ext>
            </a:extLst>
          </p:cNvPr>
          <p:cNvSpPr txBox="1"/>
          <p:nvPr/>
        </p:nvSpPr>
        <p:spPr>
          <a:xfrm>
            <a:off x="9948091" y="2313454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37B58-BEAD-4DEA-B1B5-4DDA27F11542}"/>
              </a:ext>
            </a:extLst>
          </p:cNvPr>
          <p:cNvSpPr txBox="1"/>
          <p:nvPr/>
        </p:nvSpPr>
        <p:spPr>
          <a:xfrm>
            <a:off x="9948091" y="3212661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기업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4E084-3281-4361-849A-550F5B4EA97F}"/>
              </a:ext>
            </a:extLst>
          </p:cNvPr>
          <p:cNvSpPr txBox="1"/>
          <p:nvPr/>
        </p:nvSpPr>
        <p:spPr>
          <a:xfrm>
            <a:off x="9948091" y="4111868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신제품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1E8F6-31AA-4421-AC95-29640674BDEF}"/>
              </a:ext>
            </a:extLst>
          </p:cNvPr>
          <p:cNvSpPr txBox="1"/>
          <p:nvPr/>
        </p:nvSpPr>
        <p:spPr>
          <a:xfrm>
            <a:off x="9948091" y="5011075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사용법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8247F-F556-4D6C-9313-FC3E82C63BA1}"/>
              </a:ext>
            </a:extLst>
          </p:cNvPr>
          <p:cNvSpPr txBox="1"/>
          <p:nvPr/>
        </p:nvSpPr>
        <p:spPr>
          <a:xfrm>
            <a:off x="9948091" y="5910283"/>
            <a:ext cx="1484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등등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8CE9F37-37B6-4E87-B94B-C4876E85136C}"/>
              </a:ext>
            </a:extLst>
          </p:cNvPr>
          <p:cNvSpPr/>
          <p:nvPr/>
        </p:nvSpPr>
        <p:spPr>
          <a:xfrm>
            <a:off x="8100636" y="3670799"/>
            <a:ext cx="1024495" cy="57701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616A61-33D7-45AF-85C7-AB1E30FFDB16}"/>
              </a:ext>
            </a:extLst>
          </p:cNvPr>
          <p:cNvSpPr/>
          <p:nvPr/>
        </p:nvSpPr>
        <p:spPr>
          <a:xfrm>
            <a:off x="9368971" y="1128846"/>
            <a:ext cx="2590800" cy="5434514"/>
          </a:xfrm>
          <a:prstGeom prst="rect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3222F-8AC5-48A2-ABF5-2831DCF01085}"/>
              </a:ext>
            </a:extLst>
          </p:cNvPr>
          <p:cNvSpPr txBox="1"/>
          <p:nvPr/>
        </p:nvSpPr>
        <p:spPr>
          <a:xfrm>
            <a:off x="5632754" y="1679652"/>
            <a:ext cx="19812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텍스트 변환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CEFA6D-43BF-4373-9DF1-778F1BBA9EE9}"/>
              </a:ext>
            </a:extLst>
          </p:cNvPr>
          <p:cNvSpPr txBox="1"/>
          <p:nvPr/>
        </p:nvSpPr>
        <p:spPr>
          <a:xfrm>
            <a:off x="5632754" y="2702748"/>
            <a:ext cx="19812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벡터화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92185A-E212-44FF-9ABC-ACFA79853698}"/>
              </a:ext>
            </a:extLst>
          </p:cNvPr>
          <p:cNvSpPr txBox="1"/>
          <p:nvPr/>
        </p:nvSpPr>
        <p:spPr>
          <a:xfrm>
            <a:off x="5632754" y="3725844"/>
            <a:ext cx="19812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K-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평균 군집화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1D6AC-65D1-4ECC-B5CC-308D823CD8CB}"/>
              </a:ext>
            </a:extLst>
          </p:cNvPr>
          <p:cNvSpPr txBox="1"/>
          <p:nvPr/>
        </p:nvSpPr>
        <p:spPr>
          <a:xfrm>
            <a:off x="5632754" y="4748940"/>
            <a:ext cx="19812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클러스터링 라벨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6CD148-4119-4D37-8193-D115CC880212}"/>
              </a:ext>
            </a:extLst>
          </p:cNvPr>
          <p:cNvSpPr txBox="1"/>
          <p:nvPr/>
        </p:nvSpPr>
        <p:spPr>
          <a:xfrm>
            <a:off x="5632754" y="5772036"/>
            <a:ext cx="19812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시각화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D42EB18D-4DA7-401D-A19C-5C9508FE007D}"/>
              </a:ext>
            </a:extLst>
          </p:cNvPr>
          <p:cNvSpPr/>
          <p:nvPr/>
        </p:nvSpPr>
        <p:spPr>
          <a:xfrm rot="5400000">
            <a:off x="6423282" y="2330579"/>
            <a:ext cx="400143" cy="1671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8A25F2E-44DE-4FD7-8A3F-956063D8B0E4}"/>
              </a:ext>
            </a:extLst>
          </p:cNvPr>
          <p:cNvSpPr/>
          <p:nvPr/>
        </p:nvSpPr>
        <p:spPr>
          <a:xfrm rot="5400000">
            <a:off x="6423282" y="3362189"/>
            <a:ext cx="400143" cy="1671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A8CA90-D73E-4C00-8487-E2AF1CED8F0D}"/>
              </a:ext>
            </a:extLst>
          </p:cNvPr>
          <p:cNvSpPr/>
          <p:nvPr/>
        </p:nvSpPr>
        <p:spPr>
          <a:xfrm rot="5400000">
            <a:off x="6423281" y="4352378"/>
            <a:ext cx="400143" cy="16719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C8F37F42-2D12-4399-B52A-829D98D74707}"/>
              </a:ext>
            </a:extLst>
          </p:cNvPr>
          <p:cNvSpPr/>
          <p:nvPr/>
        </p:nvSpPr>
        <p:spPr>
          <a:xfrm rot="5400000">
            <a:off x="6423280" y="5375508"/>
            <a:ext cx="400143" cy="1671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91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아이디어 선정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B79028-A1DA-4ACF-86EA-E75E02740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775" y="1869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168318D-9363-49A4-B983-39BC37E21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8" y="1869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Noto Sans KR" panose="020B0500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BB9976F-96F9-466B-BF53-0A65CB4F9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143050"/>
              </p:ext>
            </p:extLst>
          </p:nvPr>
        </p:nvGraphicFramePr>
        <p:xfrm>
          <a:off x="667535" y="1095455"/>
          <a:ext cx="11136540" cy="5214938"/>
        </p:xfrm>
        <a:graphic>
          <a:graphicData uri="http://schemas.openxmlformats.org/drawingml/2006/table">
            <a:tbl>
              <a:tblPr/>
              <a:tblGrid>
                <a:gridCol w="4886249">
                  <a:extLst>
                    <a:ext uri="{9D8B030D-6E8A-4147-A177-3AD203B41FA5}">
                      <a16:colId xmlns:a16="http://schemas.microsoft.com/office/drawing/2014/main" val="3950206329"/>
                    </a:ext>
                  </a:extLst>
                </a:gridCol>
                <a:gridCol w="1009016">
                  <a:extLst>
                    <a:ext uri="{9D8B030D-6E8A-4147-A177-3AD203B41FA5}">
                      <a16:colId xmlns:a16="http://schemas.microsoft.com/office/drawing/2014/main" val="2232105549"/>
                    </a:ext>
                  </a:extLst>
                </a:gridCol>
                <a:gridCol w="971644">
                  <a:extLst>
                    <a:ext uri="{9D8B030D-6E8A-4147-A177-3AD203B41FA5}">
                      <a16:colId xmlns:a16="http://schemas.microsoft.com/office/drawing/2014/main" val="1869950593"/>
                    </a:ext>
                  </a:extLst>
                </a:gridCol>
                <a:gridCol w="915588">
                  <a:extLst>
                    <a:ext uri="{9D8B030D-6E8A-4147-A177-3AD203B41FA5}">
                      <a16:colId xmlns:a16="http://schemas.microsoft.com/office/drawing/2014/main" val="1050868740"/>
                    </a:ext>
                  </a:extLst>
                </a:gridCol>
                <a:gridCol w="887561">
                  <a:extLst>
                    <a:ext uri="{9D8B030D-6E8A-4147-A177-3AD203B41FA5}">
                      <a16:colId xmlns:a16="http://schemas.microsoft.com/office/drawing/2014/main" val="3416987409"/>
                    </a:ext>
                  </a:extLst>
                </a:gridCol>
                <a:gridCol w="906245">
                  <a:extLst>
                    <a:ext uri="{9D8B030D-6E8A-4147-A177-3AD203B41FA5}">
                      <a16:colId xmlns:a16="http://schemas.microsoft.com/office/drawing/2014/main" val="501627406"/>
                    </a:ext>
                  </a:extLst>
                </a:gridCol>
                <a:gridCol w="756761">
                  <a:extLst>
                    <a:ext uri="{9D8B030D-6E8A-4147-A177-3AD203B41FA5}">
                      <a16:colId xmlns:a16="http://schemas.microsoft.com/office/drawing/2014/main" val="1527943579"/>
                    </a:ext>
                  </a:extLst>
                </a:gridCol>
                <a:gridCol w="803476">
                  <a:extLst>
                    <a:ext uri="{9D8B030D-6E8A-4147-A177-3AD203B41FA5}">
                      <a16:colId xmlns:a16="http://schemas.microsoft.com/office/drawing/2014/main" val="2206547856"/>
                    </a:ext>
                  </a:extLst>
                </a:gridCol>
              </a:tblGrid>
              <a:tr h="857382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                                      판정 기준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   아이디어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효율성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실현성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편의성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창의성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경제성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총점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최종 </a:t>
                      </a:r>
                      <a:endParaRPr lang="en-US" altLang="ko-KR" sz="14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순위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807502"/>
                  </a:ext>
                </a:extLst>
              </a:tr>
              <a:tr h="773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가중치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가중치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가중치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가중치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가중치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7C8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290608"/>
                  </a:ext>
                </a:extLst>
              </a:tr>
              <a:tr h="54900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전라북도 시설현황분석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1.5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5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462378"/>
                  </a:ext>
                </a:extLst>
              </a:tr>
              <a:tr h="54631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각종 채용사이트 기술 스택 수집 및 취업 동향 분석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1.8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098601"/>
                  </a:ext>
                </a:extLst>
              </a:tr>
              <a:tr h="5437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대선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후보별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반응분석 및 예측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2.0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098038"/>
                  </a:ext>
                </a:extLst>
              </a:tr>
              <a:tr h="54370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유튜브 빅데이터 분석을 통한 최신 트랜드 유추</a:t>
                      </a: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2.2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0706"/>
                  </a:ext>
                </a:extLst>
              </a:tr>
              <a:tr h="5437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코인의 매수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매도 이후 분석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1.7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4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9887"/>
                  </a:ext>
                </a:extLst>
              </a:tr>
              <a:tr h="85738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기상 환경에 따른 배달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포장의 상관관계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0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1.4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Noto Sans KR" panose="020B0500000000000000" pitchFamily="34" charset="-127"/>
                        </a:rPr>
                        <a:t>6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0943" marR="60943" marT="30472" marB="30472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39031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6756D3F0-891E-4D7C-A59A-BCED0D7E5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800" y="1869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09C112-A69E-4309-87DF-BB48AA3E47E9}"/>
              </a:ext>
            </a:extLst>
          </p:cNvPr>
          <p:cNvSpPr/>
          <p:nvPr/>
        </p:nvSpPr>
        <p:spPr>
          <a:xfrm>
            <a:off x="667535" y="4382685"/>
            <a:ext cx="11136540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059435"/>
      </p:ext>
    </p:extLst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DD312C-2D9B-4CF3-BFF2-08F67D1B3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39" y="1380544"/>
            <a:ext cx="6376321" cy="993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A7A0D7-2E60-4D04-9958-007447359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969" y="3268056"/>
            <a:ext cx="4906060" cy="2695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39CB2B0-B5E1-4E68-BC8C-063F6785289B}"/>
              </a:ext>
            </a:extLst>
          </p:cNvPr>
          <p:cNvSpPr txBox="1"/>
          <p:nvPr/>
        </p:nvSpPr>
        <p:spPr>
          <a:xfrm>
            <a:off x="782320" y="2514014"/>
            <a:ext cx="10952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불러오고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title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만 따로 분리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619759" y="6129264"/>
            <a:ext cx="10952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전처리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과정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840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CB2B0-B5E1-4E68-BC8C-063F6785289B}"/>
              </a:ext>
            </a:extLst>
          </p:cNvPr>
          <p:cNvSpPr txBox="1"/>
          <p:nvPr/>
        </p:nvSpPr>
        <p:spPr>
          <a:xfrm>
            <a:off x="782320" y="2514014"/>
            <a:ext cx="10952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 빈도수별 벡터화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619758" y="6399379"/>
            <a:ext cx="10952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전체 데이터를 단어별로 나누어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2586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개의 컬럼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생성후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빈도수별로 카운트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CB9CD-BFE8-4EF4-B514-48ECE32F5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879" y="1350008"/>
            <a:ext cx="6726239" cy="980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4AAE4C-7260-4D87-9894-A9D85A1FB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0" y="3048465"/>
            <a:ext cx="8046720" cy="3185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77093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CB2B0-B5E1-4E68-BC8C-063F6785289B}"/>
              </a:ext>
            </a:extLst>
          </p:cNvPr>
          <p:cNvSpPr txBox="1"/>
          <p:nvPr/>
        </p:nvSpPr>
        <p:spPr>
          <a:xfrm>
            <a:off x="782320" y="2522511"/>
            <a:ext cx="10952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TF-IDF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할당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619758" y="6399379"/>
            <a:ext cx="10952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단어의 빈도를 측정하고 텍스트에 있는 모든 단어의 빈도와 비교하여 가중치 점수 할당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92927F-F750-412B-B2D6-C861F8555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1263187"/>
            <a:ext cx="7415895" cy="1061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D2875F-82C3-46F9-B472-997AF86B0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078" y="3002056"/>
            <a:ext cx="7645682" cy="3264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6785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619758" y="6399379"/>
            <a:ext cx="10952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전체 텍스트 데이터의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토픽별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키워드를 분석하기위해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LDA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진행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A5656-1BCA-4BDE-9C55-85370B3F0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679" y="1458941"/>
            <a:ext cx="6036641" cy="46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57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3431260" y="6399157"/>
            <a:ext cx="5854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LDA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통해 토픽별로 자주 등장하는 단어를 확인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BC89D-61FE-4B16-98AA-A8283CCB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692" y="1112003"/>
            <a:ext cx="4932116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801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37460" y="6110338"/>
            <a:ext cx="824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Topic 26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경우에 사이언스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ytn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핫클립이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자주 등장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BC89D-61FE-4B16-98AA-A8283CCB6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94" r="59447"/>
          <a:stretch/>
        </p:blipFill>
        <p:spPr bwMode="auto">
          <a:xfrm>
            <a:off x="4017576" y="1354360"/>
            <a:ext cx="4682348" cy="41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184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37460" y="6110338"/>
            <a:ext cx="824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Topic 25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경우에 한국기행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korea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백두대간이 자주 등장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BC89D-61FE-4B16-98AA-A8283CCB6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7" t="49320" r="-2530" b="16474"/>
          <a:stretch/>
        </p:blipFill>
        <p:spPr bwMode="auto">
          <a:xfrm>
            <a:off x="4017576" y="1354360"/>
            <a:ext cx="4682348" cy="41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872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37460" y="6110338"/>
            <a:ext cx="824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해당 과정을 거쳐서 카테고리 분류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9BC89D-61FE-4B16-98AA-A8283CCB6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3" t="-4947" r="-2529" b="-1344"/>
          <a:stretch/>
        </p:blipFill>
        <p:spPr bwMode="auto">
          <a:xfrm>
            <a:off x="4156198" y="999738"/>
            <a:ext cx="4405103" cy="465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604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37460" y="6110338"/>
            <a:ext cx="824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K-means clustering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에러를 측정하고 최적화된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k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설정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51549F-08F5-467F-8E26-D3AF480FD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160" y="1128846"/>
            <a:ext cx="543000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37460" y="6110338"/>
            <a:ext cx="824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200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개의 클러스터링으로 나눔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FFC7E7-7C72-4FEA-8F1D-95DA4015C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755" y="1309975"/>
            <a:ext cx="6096489" cy="453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0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73418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B79028-A1DA-4ACF-86EA-E75E02740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775" y="1869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168318D-9363-49A4-B983-39BC37E21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8" y="1869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756D3F0-891E-4D7C-A59A-BCED0D7E5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800" y="1869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C54C18C-083F-4742-9C9D-043666AC478B}"/>
              </a:ext>
            </a:extLst>
          </p:cNvPr>
          <p:cNvSpPr txBox="1"/>
          <p:nvPr/>
        </p:nvSpPr>
        <p:spPr>
          <a:xfrm>
            <a:off x="1364345" y="874359"/>
            <a:ext cx="98272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억건의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데이터를 분석한  결과 우리나라 국민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83%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 달에 평균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30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시간 정도를 유튜브 시청에 사용하고 있는 것으로 나타났다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국내 유튜브 앱 사용자 수는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4319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만명에 달하며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국내 광고수익 유튜브 채널은 인구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529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명당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 꼴로 집계됐다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 algn="ctr">
              <a:defRPr/>
            </a:pP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통해 유튜브 트랜드를 관측하고 방대한 양의 데이터를 분석하여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이를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의미있는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예측을 이끌어 내어 유행에 발빠르게 대처를 할 수 있을 것이다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7777E4C-8E55-4F8C-A9A1-39D3920B02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5807" y="3179078"/>
            <a:ext cx="2715922" cy="32054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B0E102-F9C7-4D13-B3F8-769367797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77064" y="3834210"/>
            <a:ext cx="2876866" cy="25080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E83B73-9919-44F0-8A3D-FF081FF32A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47054" y="3237028"/>
            <a:ext cx="2561685" cy="31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41829"/>
      </p:ext>
    </p:extLst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37460" y="6110338"/>
            <a:ext cx="824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200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개의 클러스터링으로 나눔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FFC7E7-7C72-4FEA-8F1D-95DA4015C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755" y="1309975"/>
            <a:ext cx="6096489" cy="453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92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37460" y="6152367"/>
            <a:ext cx="824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클러스터링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한것을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토대로 키워드 라벨 생성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836F60-FD8C-4CE1-97B0-BB084436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896" y="1229542"/>
            <a:ext cx="7860218" cy="47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11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37460" y="6152367"/>
            <a:ext cx="824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라벨별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카운트 측정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641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개중에 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564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 생성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(88%)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B5F25-84C3-4844-BF1E-CF2C9BB6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05" y="980733"/>
            <a:ext cx="7087589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58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37459" y="5973991"/>
            <a:ext cx="8242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라벨링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작업과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LDA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토대로한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별 분류작업 실시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B5F25-84C3-4844-BF1E-CF2C9BB63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83" t="33660" b="622"/>
          <a:stretch/>
        </p:blipFill>
        <p:spPr>
          <a:xfrm>
            <a:off x="2603401" y="1658401"/>
            <a:ext cx="7510697" cy="39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51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37459" y="5973991"/>
            <a:ext cx="8242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라벨링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작업과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LDA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토대로한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topic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별 분류작업 실시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B5F25-84C3-4844-BF1E-CF2C9BB63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83" t="33660" b="622"/>
          <a:stretch/>
        </p:blipFill>
        <p:spPr>
          <a:xfrm>
            <a:off x="2603401" y="1658401"/>
            <a:ext cx="7510697" cy="39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16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04802" y="6310393"/>
            <a:ext cx="824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텍스트 데이터를 숫자로 변환하는 </a:t>
            </a:r>
            <a:r>
              <a:rPr lang="ko-KR" altLang="en-US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라벨링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작업 실행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7E33F5-867F-4A1A-944D-A74B0A50A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391" y="728736"/>
            <a:ext cx="4327402" cy="549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73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204802" y="5822308"/>
            <a:ext cx="8242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작업한 데이터를 토대로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t-</a:t>
            </a: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sne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진행하여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복잡한 데이터를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차원으로 차원축소 하여 카테고리별 유사성 시각화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1D7003-FB95-4873-B15E-493BC8A8A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29" y="1957437"/>
            <a:ext cx="5515745" cy="3191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E31E1C-C76E-488D-AFCE-C8B82DCEB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463" y="1389655"/>
            <a:ext cx="6002276" cy="432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3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335431" y="5910867"/>
            <a:ext cx="8242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카테고리별로 키워드를 묶어서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IT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주제에 대한 카테고리별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자주 등장하는 키워드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가중치가 높은 키워드를 생성함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93C55A-8A36-4834-B9B5-53052CE898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15387" r="8718" b="15610"/>
          <a:stretch/>
        </p:blipFill>
        <p:spPr>
          <a:xfrm>
            <a:off x="1467079" y="1445579"/>
            <a:ext cx="9257841" cy="42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34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978605" cy="367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진행현황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83ABA-3CBC-4111-ACD5-6F9EF0D93A18}"/>
              </a:ext>
            </a:extLst>
          </p:cNvPr>
          <p:cNvSpPr txBox="1"/>
          <p:nvPr/>
        </p:nvSpPr>
        <p:spPr>
          <a:xfrm>
            <a:off x="232229" y="728736"/>
            <a:ext cx="2978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카테고리별 키워드 분류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3EA98B-7510-4A41-9987-F9A73263F4F6}"/>
              </a:ext>
            </a:extLst>
          </p:cNvPr>
          <p:cNvSpPr txBox="1"/>
          <p:nvPr/>
        </p:nvSpPr>
        <p:spPr>
          <a:xfrm>
            <a:off x="2335431" y="5910867"/>
            <a:ext cx="8242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해당 카테고리를 클릭하면 높은 기준의 순서대로 단어 정렬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93C55A-8A36-4834-B9B5-53052CE898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15387" r="8718" b="15610"/>
          <a:stretch/>
        </p:blipFill>
        <p:spPr>
          <a:xfrm>
            <a:off x="995773" y="2694882"/>
            <a:ext cx="3565235" cy="16499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171B19-914F-45A0-A4F7-E7804AFBE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801" y="1874399"/>
            <a:ext cx="6383938" cy="310920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895889-CE7A-426F-B28B-76952F46290C}"/>
              </a:ext>
            </a:extLst>
          </p:cNvPr>
          <p:cNvCxnSpPr>
            <a:cxnSpLocks/>
          </p:cNvCxnSpPr>
          <p:nvPr/>
        </p:nvCxnSpPr>
        <p:spPr>
          <a:xfrm flipV="1">
            <a:off x="3808834" y="1874400"/>
            <a:ext cx="1747947" cy="91420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961128-3E59-4399-9F1F-87ABB7DBC946}"/>
              </a:ext>
            </a:extLst>
          </p:cNvPr>
          <p:cNvCxnSpPr>
            <a:cxnSpLocks/>
          </p:cNvCxnSpPr>
          <p:nvPr/>
        </p:nvCxnSpPr>
        <p:spPr>
          <a:xfrm>
            <a:off x="3808834" y="3702803"/>
            <a:ext cx="1747947" cy="128079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030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752EBE-4040-4EBC-AB13-980439464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420" y="39241"/>
            <a:ext cx="1596632" cy="405668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5CCE4E-9F48-413B-9621-0366F336AA3D}"/>
              </a:ext>
            </a:extLst>
          </p:cNvPr>
          <p:cNvSpPr txBox="1"/>
          <p:nvPr/>
        </p:nvSpPr>
        <p:spPr>
          <a:xfrm>
            <a:off x="5255238" y="2967335"/>
            <a:ext cx="168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r>
              <a:rPr lang="en-US" altLang="ko-KR" sz="2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860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594" y="547607"/>
            <a:ext cx="12192000" cy="6310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2107" y="39241"/>
            <a:ext cx="1596632" cy="41827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230" y="88186"/>
            <a:ext cx="226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a옛날사진관2"/>
                <a:ea typeface="a옛날사진관2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a옛날사진관2"/>
                <a:ea typeface="a옛날사진관2"/>
              </a:rPr>
              <a:t> 프로젝트 개요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 dirty="0">
              <a:ea typeface="Noto Sans KR" panose="020B0500000000000000" pitchFamily="34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4F7C473F-D5F7-4459-8EC9-087CA23ED189}"/>
              </a:ext>
            </a:extLst>
          </p:cNvPr>
          <p:cNvSpPr txBox="1"/>
          <p:nvPr/>
        </p:nvSpPr>
        <p:spPr>
          <a:xfrm>
            <a:off x="222893" y="845042"/>
            <a:ext cx="337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시장조사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F64F4317-1D52-4869-ACB3-05978C08DD32}"/>
              </a:ext>
            </a:extLst>
          </p:cNvPr>
          <p:cNvSpPr txBox="1"/>
          <p:nvPr/>
        </p:nvSpPr>
        <p:spPr>
          <a:xfrm>
            <a:off x="6833294" y="2202051"/>
            <a:ext cx="49897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국내외 서비스 관계를 비교하여 아이템 포지셔닝 진행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algn="ctr">
              <a:defRPr/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수평측의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기준으로는 빅데이터를 통해 정보를 얼마나 분석하였는지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수직측의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기준으로는 데이터의 시각화가 잘 되어있는지를 표현 하였다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>
              <a:defRPr/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Influencer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sometrend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경우에는 데이터의 시각화가 잘 되어 있지만 그에 대한 분석은 진행되어 있지않다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>
              <a:defRPr/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r>
              <a:rPr lang="en-US" altLang="ko-KR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Socialerus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경우에는 시각화는 부족한 부분이 많지만 예측과 분석은 잘 되어있다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>
              <a:defRPr/>
            </a:pP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저희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프로젝트같은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진행하여 차별화된 제품 서비스를 제공하여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경쟁경우에는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여러 시각화와 함께 데이터를 분석하여 결과를 해설 및 예측까지 적 우위를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가질예정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C76BFFD-0AF5-4E27-9838-A3EFDDC9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27" y="1881141"/>
            <a:ext cx="6450859" cy="44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5088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1876</Words>
  <Application>Microsoft Office PowerPoint</Application>
  <PresentationFormat>와이드스크린</PresentationFormat>
  <Paragraphs>532</Paragraphs>
  <Slides>89</Slides>
  <Notes>88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4" baseType="lpstr">
      <vt:lpstr>a옛날사진관2</vt:lpstr>
      <vt:lpstr>Noto Sans KR</vt:lpstr>
      <vt:lpstr>맑은 고딕</vt:lpstr>
      <vt:lpstr>Arial</vt:lpstr>
      <vt:lpstr>Office 테마</vt:lpstr>
      <vt:lpstr>Big Data Analysis EOSP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MOSP</dc:title>
  <dc:creator>kim wonbae</dc:creator>
  <cp:lastModifiedBy>mwon0408@student.jbnu.ac.kr</cp:lastModifiedBy>
  <cp:revision>144</cp:revision>
  <dcterms:created xsi:type="dcterms:W3CDTF">2020-11-26T04:47:02Z</dcterms:created>
  <dcterms:modified xsi:type="dcterms:W3CDTF">2021-12-08T12:17:03Z</dcterms:modified>
  <cp:version/>
</cp:coreProperties>
</file>